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57" r:id="rId2"/>
    <p:sldId id="258" r:id="rId3"/>
    <p:sldId id="259" r:id="rId4"/>
    <p:sldId id="270" r:id="rId5"/>
    <p:sldId id="260" r:id="rId6"/>
    <p:sldId id="272" r:id="rId7"/>
    <p:sldId id="261" r:id="rId8"/>
    <p:sldId id="269" r:id="rId9"/>
    <p:sldId id="262" r:id="rId10"/>
    <p:sldId id="271" r:id="rId11"/>
    <p:sldId id="273" r:id="rId12"/>
    <p:sldId id="268" r:id="rId13"/>
    <p:sldId id="267" r:id="rId14"/>
    <p:sldId id="266" r:id="rId15"/>
    <p:sldId id="265" r:id="rId16"/>
    <p:sldId id="264"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8162" autoAdjust="0"/>
    <p:restoredTop sz="94660" autoAdjust="0"/>
  </p:normalViewPr>
  <p:slideViewPr>
    <p:cSldViewPr>
      <p:cViewPr>
        <p:scale>
          <a:sx n="60" d="100"/>
          <a:sy n="60" d="100"/>
        </p:scale>
        <p:origin x="-1164" y="-1272"/>
      </p:cViewPr>
      <p:guideLst>
        <p:guide orient="horz" pos="2160"/>
        <p:guide pos="2880"/>
      </p:guideLst>
    </p:cSldViewPr>
  </p:slideViewPr>
  <p:outlineViewPr>
    <p:cViewPr>
      <p:scale>
        <a:sx n="33" d="100"/>
        <a:sy n="33" d="100"/>
      </p:scale>
      <p:origin x="0" y="1464"/>
    </p:cViewPr>
  </p:outlin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1890"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16F0B93-E926-4AD6-995C-FB062D952269}" type="datetimeFigureOut">
              <a:rPr lang="tr-TR" smtClean="0"/>
              <a:t>20.04.2016</a:t>
            </a:fld>
            <a:endParaRPr lang="tr-TR"/>
          </a:p>
        </p:txBody>
      </p:sp>
      <p:sp>
        <p:nvSpPr>
          <p:cNvPr id="4" name="Altbilgi Yer Tutucusu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017C8F1-2B68-4B31-88BA-EB746DA9CB00}" type="slidenum">
              <a:rPr lang="tr-TR" smtClean="0"/>
              <a:t>‹#›</a:t>
            </a:fld>
            <a:endParaRPr lang="tr-TR"/>
          </a:p>
        </p:txBody>
      </p:sp>
    </p:spTree>
    <p:extLst>
      <p:ext uri="{BB962C8B-B14F-4D97-AF65-F5344CB8AC3E}">
        <p14:creationId xmlns:p14="http://schemas.microsoft.com/office/powerpoint/2010/main" val="3856860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433B95-042C-4C4B-85BF-90C35FED4D1D}" type="datetimeFigureOut">
              <a:rPr lang="tr-TR" smtClean="0"/>
              <a:t>20.04.2016</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66ABA8-0EEA-4871-B908-CE68CF724AC8}" type="slidenum">
              <a:rPr lang="tr-TR" smtClean="0"/>
              <a:t>‹#›</a:t>
            </a:fld>
            <a:endParaRPr lang="tr-TR"/>
          </a:p>
        </p:txBody>
      </p:sp>
    </p:spTree>
    <p:extLst>
      <p:ext uri="{BB962C8B-B14F-4D97-AF65-F5344CB8AC3E}">
        <p14:creationId xmlns:p14="http://schemas.microsoft.com/office/powerpoint/2010/main" val="3778913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0766ABA8-0EEA-4871-B908-CE68CF724AC8}" type="slidenum">
              <a:rPr lang="tr-TR" smtClean="0"/>
              <a:t>1</a:t>
            </a:fld>
            <a:endParaRPr lang="tr-TR"/>
          </a:p>
        </p:txBody>
      </p:sp>
    </p:spTree>
    <p:extLst>
      <p:ext uri="{BB962C8B-B14F-4D97-AF65-F5344CB8AC3E}">
        <p14:creationId xmlns:p14="http://schemas.microsoft.com/office/powerpoint/2010/main" val="21487884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766ABA8-0EEA-4871-B908-CE68CF724AC8}" type="slidenum">
              <a:rPr lang="tr-TR" smtClean="0"/>
              <a:t>12</a:t>
            </a:fld>
            <a:endParaRPr lang="tr-TR"/>
          </a:p>
        </p:txBody>
      </p:sp>
    </p:spTree>
    <p:extLst>
      <p:ext uri="{BB962C8B-B14F-4D97-AF65-F5344CB8AC3E}">
        <p14:creationId xmlns:p14="http://schemas.microsoft.com/office/powerpoint/2010/main" val="3655525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766ABA8-0EEA-4871-B908-CE68CF724AC8}" type="slidenum">
              <a:rPr lang="tr-TR" smtClean="0"/>
              <a:t>13</a:t>
            </a:fld>
            <a:endParaRPr lang="tr-TR"/>
          </a:p>
        </p:txBody>
      </p:sp>
    </p:spTree>
    <p:extLst>
      <p:ext uri="{BB962C8B-B14F-4D97-AF65-F5344CB8AC3E}">
        <p14:creationId xmlns:p14="http://schemas.microsoft.com/office/powerpoint/2010/main" val="5075407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766ABA8-0EEA-4871-B908-CE68CF724AC8}" type="slidenum">
              <a:rPr lang="tr-TR" smtClean="0"/>
              <a:t>14</a:t>
            </a:fld>
            <a:endParaRPr lang="tr-TR"/>
          </a:p>
        </p:txBody>
      </p:sp>
    </p:spTree>
    <p:extLst>
      <p:ext uri="{BB962C8B-B14F-4D97-AF65-F5344CB8AC3E}">
        <p14:creationId xmlns:p14="http://schemas.microsoft.com/office/powerpoint/2010/main" val="4120043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766ABA8-0EEA-4871-B908-CE68CF724AC8}" type="slidenum">
              <a:rPr lang="tr-TR" smtClean="0"/>
              <a:t>2</a:t>
            </a:fld>
            <a:endParaRPr lang="tr-TR"/>
          </a:p>
        </p:txBody>
      </p:sp>
    </p:spTree>
    <p:extLst>
      <p:ext uri="{BB962C8B-B14F-4D97-AF65-F5344CB8AC3E}">
        <p14:creationId xmlns:p14="http://schemas.microsoft.com/office/powerpoint/2010/main" val="1264489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766ABA8-0EEA-4871-B908-CE68CF724AC8}" type="slidenum">
              <a:rPr lang="tr-TR" smtClean="0"/>
              <a:t>3</a:t>
            </a:fld>
            <a:endParaRPr lang="tr-TR"/>
          </a:p>
        </p:txBody>
      </p:sp>
    </p:spTree>
    <p:extLst>
      <p:ext uri="{BB962C8B-B14F-4D97-AF65-F5344CB8AC3E}">
        <p14:creationId xmlns:p14="http://schemas.microsoft.com/office/powerpoint/2010/main" val="1077118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766ABA8-0EEA-4871-B908-CE68CF724AC8}" type="slidenum">
              <a:rPr lang="tr-TR" smtClean="0"/>
              <a:t>4</a:t>
            </a:fld>
            <a:endParaRPr lang="tr-TR"/>
          </a:p>
        </p:txBody>
      </p:sp>
    </p:spTree>
    <p:extLst>
      <p:ext uri="{BB962C8B-B14F-4D97-AF65-F5344CB8AC3E}">
        <p14:creationId xmlns:p14="http://schemas.microsoft.com/office/powerpoint/2010/main" val="33821166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b="1" dirty="0" smtClean="0"/>
              <a:t>Kredilendirme talebi için izlenecek adımlar:</a:t>
            </a:r>
          </a:p>
          <a:p>
            <a:pPr>
              <a:buFont typeface="Wingdings" pitchFamily="2" charset="2"/>
              <a:buChar char="Ø"/>
            </a:pPr>
            <a:r>
              <a:rPr lang="tr-TR" dirty="0" smtClean="0"/>
              <a:t>Eğitim kurumu tarafından doldurulacak olan Kredilendirme raporunun (Form Ek-1.H/SHY-66 Hava Aracı Bakım Lisansı Modül Kredilendirme Değerlendirme Formu) sunulması.</a:t>
            </a:r>
          </a:p>
          <a:p>
            <a:pPr>
              <a:buFont typeface="Wingdings" pitchFamily="2" charset="2"/>
              <a:buChar char="Ø"/>
            </a:pPr>
            <a:r>
              <a:rPr lang="tr-TR" dirty="0" smtClean="0"/>
              <a:t>Genel müdürlük tarafından kredilendirme raporunun değerlendirilerek onaylanması.</a:t>
            </a:r>
          </a:p>
          <a:p>
            <a:pPr>
              <a:buFont typeface="Wingdings" pitchFamily="2" charset="2"/>
              <a:buChar char="Ø"/>
            </a:pPr>
            <a:r>
              <a:rPr lang="tr-TR" dirty="0" smtClean="0"/>
              <a:t>Başvuru sahibi  tarafından SHY-66 Kredilendirme Talep Formunun (Form 19K) sunulması.</a:t>
            </a:r>
          </a:p>
          <a:p>
            <a:pPr>
              <a:buFont typeface="Wingdings" pitchFamily="2" charset="2"/>
              <a:buChar char="Ø"/>
            </a:pPr>
            <a:r>
              <a:rPr lang="tr-TR" dirty="0" smtClean="0"/>
              <a:t>Genel Müdürlük tarafından Kredilendirme Formunun (Form 19K) değerlendirilerek onaylanması.</a:t>
            </a:r>
            <a:endParaRPr lang="tr-TR" sz="1100" dirty="0" smtClean="0"/>
          </a:p>
          <a:p>
            <a:endParaRPr lang="tr-TR" sz="1100" dirty="0"/>
          </a:p>
        </p:txBody>
      </p:sp>
      <p:sp>
        <p:nvSpPr>
          <p:cNvPr id="4" name="Slayt Numarası Yer Tutucusu 3"/>
          <p:cNvSpPr>
            <a:spLocks noGrp="1"/>
          </p:cNvSpPr>
          <p:nvPr>
            <p:ph type="sldNum" sz="quarter" idx="10"/>
          </p:nvPr>
        </p:nvSpPr>
        <p:spPr/>
        <p:txBody>
          <a:bodyPr/>
          <a:lstStyle/>
          <a:p>
            <a:fld id="{0766ABA8-0EEA-4871-B908-CE68CF724AC8}" type="slidenum">
              <a:rPr lang="tr-TR" smtClean="0"/>
              <a:t>5</a:t>
            </a:fld>
            <a:endParaRPr lang="tr-TR"/>
          </a:p>
        </p:txBody>
      </p:sp>
    </p:spTree>
    <p:extLst>
      <p:ext uri="{BB962C8B-B14F-4D97-AF65-F5344CB8AC3E}">
        <p14:creationId xmlns:p14="http://schemas.microsoft.com/office/powerpoint/2010/main" val="27510503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766ABA8-0EEA-4871-B908-CE68CF724AC8}" type="slidenum">
              <a:rPr lang="tr-TR" smtClean="0"/>
              <a:t>7</a:t>
            </a:fld>
            <a:endParaRPr lang="tr-TR"/>
          </a:p>
        </p:txBody>
      </p:sp>
    </p:spTree>
    <p:extLst>
      <p:ext uri="{BB962C8B-B14F-4D97-AF65-F5344CB8AC3E}">
        <p14:creationId xmlns:p14="http://schemas.microsoft.com/office/powerpoint/2010/main" val="5643704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766ABA8-0EEA-4871-B908-CE68CF724AC8}" type="slidenum">
              <a:rPr lang="tr-TR" smtClean="0"/>
              <a:t>8</a:t>
            </a:fld>
            <a:endParaRPr lang="tr-TR"/>
          </a:p>
        </p:txBody>
      </p:sp>
    </p:spTree>
    <p:extLst>
      <p:ext uri="{BB962C8B-B14F-4D97-AF65-F5344CB8AC3E}">
        <p14:creationId xmlns:p14="http://schemas.microsoft.com/office/powerpoint/2010/main" val="38222801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a:buFont typeface="Wingdings" pitchFamily="2" charset="2"/>
              <a:buChar char="Ø"/>
            </a:pPr>
            <a:r>
              <a:rPr lang="tr-TR" dirty="0"/>
              <a:t>SEVİYE 1: Konunun asli unsurları ile aşinalık (konuyu tanımlayabilme) Ör: Toplama işlemini tanımlayabilme</a:t>
            </a:r>
          </a:p>
          <a:p>
            <a:pPr>
              <a:buFont typeface="Wingdings" pitchFamily="2" charset="2"/>
              <a:buChar char="Ø"/>
            </a:pPr>
            <a:r>
              <a:rPr lang="tr-TR" dirty="0"/>
              <a:t>SEVİYE 2: Konunun teorik ve pratik yönlerine ilişkin genel bilgi ve söz konusu bilgiyi tatbik edebilme becerisi. (Konunun detaylarını bilme ve uygulama) Ör:  Toplama işlemini uygulama(2+2=4)</a:t>
            </a:r>
          </a:p>
          <a:p>
            <a:pPr>
              <a:buFont typeface="Wingdings" pitchFamily="2" charset="2"/>
              <a:buChar char="Ø"/>
            </a:pPr>
            <a:r>
              <a:rPr lang="tr-TR" dirty="0"/>
              <a:t>SEVİYE 3: Konunun teorik ve pratik yönlerine ilişkin detaylı bilgi ve bilginin ayrı unsurlarını mantıklı ve kapsamlı bir şekilde birleştirebilme ve tatbik edebilme becerisi. (Konuyu karşılaştırarak uygulayabilme) Ör: Toplama işlemini problem çözümünde kullanabilme.</a:t>
            </a:r>
          </a:p>
          <a:p>
            <a:endParaRPr lang="tr-TR" dirty="0"/>
          </a:p>
        </p:txBody>
      </p:sp>
      <p:sp>
        <p:nvSpPr>
          <p:cNvPr id="4" name="Slayt Numarası Yer Tutucusu 3"/>
          <p:cNvSpPr>
            <a:spLocks noGrp="1"/>
          </p:cNvSpPr>
          <p:nvPr>
            <p:ph type="sldNum" sz="quarter" idx="10"/>
          </p:nvPr>
        </p:nvSpPr>
        <p:spPr/>
        <p:txBody>
          <a:bodyPr/>
          <a:lstStyle/>
          <a:p>
            <a:fld id="{0766ABA8-0EEA-4871-B908-CE68CF724AC8}" type="slidenum">
              <a:rPr lang="tr-TR" smtClean="0"/>
              <a:t>9</a:t>
            </a:fld>
            <a:endParaRPr lang="tr-TR"/>
          </a:p>
        </p:txBody>
      </p:sp>
    </p:spTree>
    <p:extLst>
      <p:ext uri="{BB962C8B-B14F-4D97-AF65-F5344CB8AC3E}">
        <p14:creationId xmlns:p14="http://schemas.microsoft.com/office/powerpoint/2010/main" val="37155997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766ABA8-0EEA-4871-B908-CE68CF724AC8}" type="slidenum">
              <a:rPr lang="tr-TR" smtClean="0"/>
              <a:t>10</a:t>
            </a:fld>
            <a:endParaRPr lang="tr-TR"/>
          </a:p>
        </p:txBody>
      </p:sp>
    </p:spTree>
    <p:extLst>
      <p:ext uri="{BB962C8B-B14F-4D97-AF65-F5344CB8AC3E}">
        <p14:creationId xmlns:p14="http://schemas.microsoft.com/office/powerpoint/2010/main" val="36808332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Başlık 1"/>
          <p:cNvSpPr>
            <a:spLocks noGrp="1"/>
          </p:cNvSpPr>
          <p:nvPr>
            <p:ph type="ctrTitle" hasCustomPrompt="1"/>
          </p:nvPr>
        </p:nvSpPr>
        <p:spPr>
          <a:xfrm>
            <a:off x="539552" y="3717032"/>
            <a:ext cx="6048672" cy="821953"/>
          </a:xfrm>
          <a:prstGeom prst="rect">
            <a:avLst/>
          </a:prstGeom>
        </p:spPr>
        <p:txBody>
          <a:bodyPr>
            <a:normAutofit/>
          </a:bodyPr>
          <a:lstStyle>
            <a:lvl1pPr algn="l">
              <a:defRPr sz="4000" baseline="0">
                <a:ln>
                  <a:noFill/>
                </a:ln>
                <a:solidFill>
                  <a:schemeClr val="bg1"/>
                </a:solidFill>
                <a:latin typeface="Aaux ProBlack" pitchFamily="2" charset="-94"/>
              </a:defRPr>
            </a:lvl1pPr>
          </a:lstStyle>
          <a:p>
            <a:r>
              <a:rPr lang="tr-TR" dirty="0" smtClean="0"/>
              <a:t>ANA BAŞLIK</a:t>
            </a:r>
            <a:endParaRPr lang="tr-TR" dirty="0"/>
          </a:p>
        </p:txBody>
      </p:sp>
      <p:sp>
        <p:nvSpPr>
          <p:cNvPr id="3" name="Alt Başlık 2"/>
          <p:cNvSpPr>
            <a:spLocks noGrp="1"/>
          </p:cNvSpPr>
          <p:nvPr>
            <p:ph type="subTitle" idx="1" hasCustomPrompt="1"/>
          </p:nvPr>
        </p:nvSpPr>
        <p:spPr>
          <a:xfrm>
            <a:off x="755576" y="4653136"/>
            <a:ext cx="5256584" cy="1008112"/>
          </a:xfrm>
          <a:prstGeom prst="rect">
            <a:avLst/>
          </a:prstGeom>
        </p:spPr>
        <p:txBody>
          <a:bodyPr/>
          <a:lstStyle>
            <a:lvl1pPr marL="0" indent="0" algn="l">
              <a:buNone/>
              <a:defRPr baseline="0">
                <a:solidFill>
                  <a:schemeClr val="bg1"/>
                </a:solidFill>
                <a:latin typeface="Aaux ProBold" pitchFamily="2" charset="-94"/>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dirty="0" smtClean="0"/>
              <a:t>Alt Başlık</a:t>
            </a:r>
            <a:endParaRPr lang="tr-TR" dirty="0"/>
          </a:p>
        </p:txBody>
      </p:sp>
      <p:sp>
        <p:nvSpPr>
          <p:cNvPr id="4" name="Veri Yer Tutucusu 3"/>
          <p:cNvSpPr>
            <a:spLocks noGrp="1"/>
          </p:cNvSpPr>
          <p:nvPr>
            <p:ph type="dt" sz="half" idx="10"/>
          </p:nvPr>
        </p:nvSpPr>
        <p:spPr>
          <a:xfrm>
            <a:off x="6660232" y="6021288"/>
            <a:ext cx="2133600" cy="288032"/>
          </a:xfrm>
          <a:prstGeom prst="rect">
            <a:avLst/>
          </a:prstGeom>
        </p:spPr>
        <p:txBody>
          <a:bodyPr/>
          <a:lstStyle>
            <a:lvl1pPr>
              <a:defRPr>
                <a:solidFill>
                  <a:schemeClr val="bg1"/>
                </a:solidFill>
              </a:defRPr>
            </a:lvl1pPr>
          </a:lstStyle>
          <a:p>
            <a:fld id="{48A77D11-7FAF-421B-B19F-28864AC2BAFB}" type="datetimeFigureOut">
              <a:rPr lang="tr-TR" smtClean="0">
                <a:solidFill>
                  <a:prstClr val="white"/>
                </a:solidFill>
              </a:rPr>
              <a:pPr/>
              <a:t>20.04.2016</a:t>
            </a:fld>
            <a:endParaRPr lang="tr-TR" dirty="0">
              <a:solidFill>
                <a:prstClr val="white"/>
              </a:solidFill>
            </a:endParaRPr>
          </a:p>
        </p:txBody>
      </p:sp>
      <p:sp>
        <p:nvSpPr>
          <p:cNvPr id="5" name="Altbilgi Yer Tutucusu 4"/>
          <p:cNvSpPr>
            <a:spLocks noGrp="1"/>
          </p:cNvSpPr>
          <p:nvPr>
            <p:ph type="ftr" sz="quarter" idx="11"/>
          </p:nvPr>
        </p:nvSpPr>
        <p:spPr>
          <a:xfrm>
            <a:off x="6660232" y="6381329"/>
            <a:ext cx="2160240" cy="288032"/>
          </a:xfrm>
          <a:prstGeom prst="rect">
            <a:avLst/>
          </a:prstGeom>
        </p:spPr>
        <p:txBody>
          <a:bodyPr/>
          <a:lstStyle>
            <a:lvl1pPr algn="l">
              <a:defRPr>
                <a:solidFill>
                  <a:schemeClr val="bg1"/>
                </a:solidFill>
              </a:defRPr>
            </a:lvl1pPr>
          </a:lstStyle>
          <a:p>
            <a:r>
              <a:rPr lang="tr-TR" dirty="0" smtClean="0">
                <a:solidFill>
                  <a:prstClr val="white"/>
                </a:solidFill>
              </a:rPr>
              <a:t>Ankara</a:t>
            </a:r>
            <a:endParaRPr lang="tr-TR" dirty="0">
              <a:solidFill>
                <a:prstClr val="white"/>
              </a:solidFill>
            </a:endParaRPr>
          </a:p>
        </p:txBody>
      </p:sp>
    </p:spTree>
    <p:extLst>
      <p:ext uri="{BB962C8B-B14F-4D97-AF65-F5344CB8AC3E}">
        <p14:creationId xmlns:p14="http://schemas.microsoft.com/office/powerpoint/2010/main" val="30427708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şlık ve İçerik">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Başlık 1"/>
          <p:cNvSpPr>
            <a:spLocks noGrp="1"/>
          </p:cNvSpPr>
          <p:nvPr>
            <p:ph type="title" hasCustomPrompt="1"/>
          </p:nvPr>
        </p:nvSpPr>
        <p:spPr>
          <a:xfrm>
            <a:off x="395536" y="260648"/>
            <a:ext cx="4834880" cy="828000"/>
          </a:xfrm>
          <a:prstGeom prst="rect">
            <a:avLst/>
          </a:prstGeom>
        </p:spPr>
        <p:txBody>
          <a:bodyPr>
            <a:normAutofit/>
          </a:bodyPr>
          <a:lstStyle>
            <a:lvl1pPr algn="l">
              <a:defRPr sz="2800" baseline="0">
                <a:solidFill>
                  <a:schemeClr val="bg1"/>
                </a:solidFill>
                <a:latin typeface="Aaux ProBold" pitchFamily="2" charset="-94"/>
              </a:defRPr>
            </a:lvl1pPr>
          </a:lstStyle>
          <a:p>
            <a:r>
              <a:rPr lang="tr-TR" dirty="0" smtClean="0"/>
              <a:t>Ana Başlık</a:t>
            </a:r>
            <a:endParaRPr lang="tr-TR" dirty="0"/>
          </a:p>
        </p:txBody>
      </p:sp>
      <p:sp>
        <p:nvSpPr>
          <p:cNvPr id="4" name="Veri Yer Tutucusu 3"/>
          <p:cNvSpPr>
            <a:spLocks noGrp="1"/>
          </p:cNvSpPr>
          <p:nvPr>
            <p:ph type="dt" sz="half" idx="10"/>
          </p:nvPr>
        </p:nvSpPr>
        <p:spPr>
          <a:xfrm>
            <a:off x="755576" y="6465783"/>
            <a:ext cx="2133600" cy="275585"/>
          </a:xfrm>
          <a:prstGeom prst="rect">
            <a:avLst/>
          </a:prstGeom>
        </p:spPr>
        <p:txBody>
          <a:bodyPr/>
          <a:lstStyle>
            <a:lvl1pPr>
              <a:defRPr sz="1200">
                <a:solidFill>
                  <a:schemeClr val="tx1"/>
                </a:solidFill>
                <a:latin typeface="Aaux ProLight" pitchFamily="2" charset="-94"/>
              </a:defRPr>
            </a:lvl1pPr>
          </a:lstStyle>
          <a:p>
            <a:fld id="{48A77D11-7FAF-421B-B19F-28864AC2BAFB}" type="datetimeFigureOut">
              <a:rPr lang="tr-TR" smtClean="0">
                <a:solidFill>
                  <a:prstClr val="black"/>
                </a:solidFill>
              </a:rPr>
              <a:pPr/>
              <a:t>20.04.2016</a:t>
            </a:fld>
            <a:endParaRPr lang="tr-TR">
              <a:solidFill>
                <a:prstClr val="black"/>
              </a:solidFill>
            </a:endParaRPr>
          </a:p>
        </p:txBody>
      </p:sp>
      <p:sp>
        <p:nvSpPr>
          <p:cNvPr id="6" name="Slayt Numarası Yer Tutucusu 5"/>
          <p:cNvSpPr>
            <a:spLocks noGrp="1"/>
          </p:cNvSpPr>
          <p:nvPr>
            <p:ph type="sldNum" sz="quarter" idx="12"/>
          </p:nvPr>
        </p:nvSpPr>
        <p:spPr>
          <a:xfrm>
            <a:off x="8388424" y="6448251"/>
            <a:ext cx="648072" cy="365125"/>
          </a:xfrm>
          <a:prstGeom prst="rect">
            <a:avLst/>
          </a:prstGeom>
        </p:spPr>
        <p:txBody>
          <a:bodyPr/>
          <a:lstStyle>
            <a:lvl1pPr algn="r">
              <a:defRPr sz="1400">
                <a:solidFill>
                  <a:srgbClr val="E37222"/>
                </a:solidFill>
                <a:latin typeface="Aaux ProLight" pitchFamily="2" charset="-94"/>
              </a:defRPr>
            </a:lvl1pPr>
          </a:lstStyle>
          <a:p>
            <a:fld id="{F25D720D-AA6C-4005-8654-D64F47B18638}" type="slidenum">
              <a:rPr lang="tr-TR" smtClean="0"/>
              <a:pPr/>
              <a:t>‹#›</a:t>
            </a:fld>
            <a:endParaRPr lang="tr-TR"/>
          </a:p>
        </p:txBody>
      </p:sp>
      <p:sp>
        <p:nvSpPr>
          <p:cNvPr id="10" name="İçerik Yer Tutucusu 9"/>
          <p:cNvSpPr>
            <a:spLocks noGrp="1"/>
          </p:cNvSpPr>
          <p:nvPr>
            <p:ph sz="quarter" idx="15"/>
          </p:nvPr>
        </p:nvSpPr>
        <p:spPr>
          <a:xfrm>
            <a:off x="755576" y="1268413"/>
            <a:ext cx="7704212" cy="4032250"/>
          </a:xfrm>
          <a:prstGeom prst="rect">
            <a:avLst/>
          </a:prstGeom>
        </p:spPr>
        <p:txBody>
          <a:bodyPr>
            <a:normAutofit/>
          </a:bodyPr>
          <a:lstStyle>
            <a:lvl1pPr marL="342900" indent="-342900">
              <a:buFont typeface="Aaux ProBold" pitchFamily="2" charset="-94"/>
              <a:buChar char="—"/>
              <a:defRPr sz="2400">
                <a:latin typeface="Aaux ProMedium" pitchFamily="2" charset="-94"/>
              </a:defRPr>
            </a:lvl1pPr>
            <a:lvl2pPr marL="742950" indent="-285750">
              <a:buFont typeface="Aaux ProBold" pitchFamily="2" charset="-94"/>
              <a:buChar char="—"/>
              <a:defRPr sz="2000">
                <a:latin typeface="Aaux ProMedium" pitchFamily="2" charset="-94"/>
              </a:defRPr>
            </a:lvl2pPr>
            <a:lvl3pPr marL="1143000" indent="-228600">
              <a:buFont typeface="Aaux ProBold" pitchFamily="2" charset="-94"/>
              <a:buChar char="—"/>
              <a:defRPr sz="1800">
                <a:latin typeface="Aaux ProMedium" pitchFamily="2" charset="-94"/>
              </a:defRPr>
            </a:lvl3pPr>
            <a:lvl4pPr marL="1600200" indent="-228600">
              <a:buFont typeface="Aaux ProBold" pitchFamily="2" charset="-94"/>
              <a:buChar char="—"/>
              <a:defRPr sz="1600">
                <a:latin typeface="Aaux ProMedium" pitchFamily="2" charset="-94"/>
              </a:defRPr>
            </a:lvl4pPr>
            <a:lvl5pPr marL="2057400" indent="-228600">
              <a:buFont typeface="Aaux ProBold" pitchFamily="2" charset="-94"/>
              <a:buChar char="—"/>
              <a:defRPr sz="1600">
                <a:latin typeface="Aaux ProMedium" pitchFamily="2" charset="-94"/>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12" name="Metin Yer Tutucusu 11"/>
          <p:cNvSpPr>
            <a:spLocks noGrp="1"/>
          </p:cNvSpPr>
          <p:nvPr>
            <p:ph type="body" sz="quarter" idx="16" hasCustomPrompt="1"/>
          </p:nvPr>
        </p:nvSpPr>
        <p:spPr>
          <a:xfrm>
            <a:off x="755650" y="5373688"/>
            <a:ext cx="6192838" cy="935037"/>
          </a:xfrm>
          <a:prstGeom prst="rect">
            <a:avLst/>
          </a:prstGeom>
        </p:spPr>
        <p:txBody>
          <a:bodyPr>
            <a:noAutofit/>
          </a:bodyPr>
          <a:lstStyle>
            <a:lvl1pPr marL="0" indent="0">
              <a:buNone/>
              <a:defRPr sz="1400" baseline="0">
                <a:solidFill>
                  <a:srgbClr val="EE3124"/>
                </a:solidFill>
                <a:latin typeface="Aaux ProMedium" pitchFamily="2" charset="-94"/>
              </a:defRPr>
            </a:lvl1pPr>
            <a:lvl2pPr>
              <a:defRPr sz="1400"/>
            </a:lvl2pPr>
            <a:lvl3pPr>
              <a:defRPr sz="1400"/>
            </a:lvl3pPr>
            <a:lvl4pPr>
              <a:defRPr sz="1400"/>
            </a:lvl4pPr>
            <a:lvl5pPr>
              <a:defRPr sz="1400"/>
            </a:lvl5pPr>
          </a:lstStyle>
          <a:p>
            <a:pPr lvl="0"/>
            <a:r>
              <a:rPr lang="tr-TR" dirty="0" smtClean="0"/>
              <a:t>Her sununun özeti, birkaç cümle</a:t>
            </a:r>
          </a:p>
          <a:p>
            <a:pPr lvl="0"/>
            <a:r>
              <a:rPr lang="tr-TR" dirty="0" err="1" smtClean="0"/>
              <a:t>Slogonik</a:t>
            </a:r>
            <a:r>
              <a:rPr lang="tr-TR" dirty="0" smtClean="0"/>
              <a:t> cümleler</a:t>
            </a:r>
          </a:p>
        </p:txBody>
      </p:sp>
    </p:spTree>
    <p:extLst>
      <p:ext uri="{BB962C8B-B14F-4D97-AF65-F5344CB8AC3E}">
        <p14:creationId xmlns:p14="http://schemas.microsoft.com/office/powerpoint/2010/main" val="28061103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nkli bölüm">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Başlık 1"/>
          <p:cNvSpPr>
            <a:spLocks noGrp="1"/>
          </p:cNvSpPr>
          <p:nvPr>
            <p:ph type="title" hasCustomPrompt="1"/>
          </p:nvPr>
        </p:nvSpPr>
        <p:spPr>
          <a:xfrm>
            <a:off x="1403648" y="2996952"/>
            <a:ext cx="5832648" cy="1362075"/>
          </a:xfrm>
          <a:prstGeom prst="rect">
            <a:avLst/>
          </a:prstGeom>
        </p:spPr>
        <p:txBody>
          <a:bodyPr anchor="t">
            <a:normAutofit/>
          </a:bodyPr>
          <a:lstStyle>
            <a:lvl1pPr algn="l">
              <a:defRPr sz="4400" b="1" cap="all">
                <a:solidFill>
                  <a:schemeClr val="bg1"/>
                </a:solidFill>
                <a:latin typeface="Aaux ProBold" pitchFamily="2" charset="-94"/>
              </a:defRPr>
            </a:lvl1pPr>
          </a:lstStyle>
          <a:p>
            <a:r>
              <a:rPr lang="tr-TR" dirty="0" smtClean="0"/>
              <a:t>Teşekkür </a:t>
            </a:r>
            <a:r>
              <a:rPr lang="tr-TR" dirty="0" err="1" smtClean="0"/>
              <a:t>ederİz</a:t>
            </a:r>
            <a:r>
              <a:rPr lang="tr-TR" dirty="0" smtClean="0"/>
              <a:t>.</a:t>
            </a:r>
            <a:endParaRPr lang="tr-TR" dirty="0"/>
          </a:p>
        </p:txBody>
      </p:sp>
    </p:spTree>
    <p:extLst>
      <p:ext uri="{BB962C8B-B14F-4D97-AF65-F5344CB8AC3E}">
        <p14:creationId xmlns:p14="http://schemas.microsoft.com/office/powerpoint/2010/main" val="38755049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Başlık ve İçerik">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Başlık 1"/>
          <p:cNvSpPr>
            <a:spLocks noGrp="1"/>
          </p:cNvSpPr>
          <p:nvPr>
            <p:ph type="title" hasCustomPrompt="1"/>
          </p:nvPr>
        </p:nvSpPr>
        <p:spPr>
          <a:xfrm>
            <a:off x="395536" y="260648"/>
            <a:ext cx="4834880" cy="828000"/>
          </a:xfrm>
          <a:prstGeom prst="rect">
            <a:avLst/>
          </a:prstGeom>
        </p:spPr>
        <p:txBody>
          <a:bodyPr>
            <a:normAutofit/>
          </a:bodyPr>
          <a:lstStyle>
            <a:lvl1pPr algn="l">
              <a:defRPr sz="2800" baseline="0">
                <a:solidFill>
                  <a:schemeClr val="bg1"/>
                </a:solidFill>
                <a:latin typeface="Aaux ProBold" pitchFamily="2" charset="-94"/>
              </a:defRPr>
            </a:lvl1pPr>
          </a:lstStyle>
          <a:p>
            <a:r>
              <a:rPr lang="tr-TR" dirty="0" smtClean="0"/>
              <a:t>Ana Başlık</a:t>
            </a:r>
            <a:endParaRPr lang="tr-TR" dirty="0"/>
          </a:p>
        </p:txBody>
      </p:sp>
      <p:sp>
        <p:nvSpPr>
          <p:cNvPr id="4" name="Veri Yer Tutucusu 3"/>
          <p:cNvSpPr>
            <a:spLocks noGrp="1"/>
          </p:cNvSpPr>
          <p:nvPr>
            <p:ph type="dt" sz="half" idx="10"/>
          </p:nvPr>
        </p:nvSpPr>
        <p:spPr>
          <a:xfrm>
            <a:off x="755576" y="6465783"/>
            <a:ext cx="2133600" cy="275585"/>
          </a:xfrm>
          <a:prstGeom prst="rect">
            <a:avLst/>
          </a:prstGeom>
        </p:spPr>
        <p:txBody>
          <a:bodyPr/>
          <a:lstStyle>
            <a:lvl1pPr>
              <a:defRPr sz="1200">
                <a:solidFill>
                  <a:schemeClr val="tx1"/>
                </a:solidFill>
                <a:latin typeface="Aaux ProLight" pitchFamily="2" charset="-94"/>
              </a:defRPr>
            </a:lvl1pPr>
          </a:lstStyle>
          <a:p>
            <a:fld id="{48A77D11-7FAF-421B-B19F-28864AC2BAFB}" type="datetimeFigureOut">
              <a:rPr lang="tr-TR" smtClean="0">
                <a:solidFill>
                  <a:prstClr val="black"/>
                </a:solidFill>
              </a:rPr>
              <a:pPr/>
              <a:t>20.04.2016</a:t>
            </a:fld>
            <a:endParaRPr lang="tr-TR">
              <a:solidFill>
                <a:prstClr val="black"/>
              </a:solidFill>
            </a:endParaRPr>
          </a:p>
        </p:txBody>
      </p:sp>
      <p:sp>
        <p:nvSpPr>
          <p:cNvPr id="6" name="Slayt Numarası Yer Tutucusu 5"/>
          <p:cNvSpPr>
            <a:spLocks noGrp="1"/>
          </p:cNvSpPr>
          <p:nvPr>
            <p:ph type="sldNum" sz="quarter" idx="12"/>
          </p:nvPr>
        </p:nvSpPr>
        <p:spPr>
          <a:xfrm>
            <a:off x="8388424" y="6448251"/>
            <a:ext cx="648072" cy="365125"/>
          </a:xfrm>
          <a:prstGeom prst="rect">
            <a:avLst/>
          </a:prstGeom>
        </p:spPr>
        <p:txBody>
          <a:bodyPr/>
          <a:lstStyle>
            <a:lvl1pPr algn="r">
              <a:defRPr sz="1400">
                <a:solidFill>
                  <a:srgbClr val="E37222"/>
                </a:solidFill>
                <a:latin typeface="Aaux ProLight" pitchFamily="2" charset="-94"/>
              </a:defRPr>
            </a:lvl1pPr>
          </a:lstStyle>
          <a:p>
            <a:fld id="{F25D720D-AA6C-4005-8654-D64F47B18638}" type="slidenum">
              <a:rPr lang="tr-TR" smtClean="0"/>
              <a:pPr/>
              <a:t>‹#›</a:t>
            </a:fld>
            <a:endParaRPr lang="tr-TR"/>
          </a:p>
        </p:txBody>
      </p:sp>
      <p:sp>
        <p:nvSpPr>
          <p:cNvPr id="10" name="İçerik Yer Tutucusu 9"/>
          <p:cNvSpPr>
            <a:spLocks noGrp="1"/>
          </p:cNvSpPr>
          <p:nvPr>
            <p:ph sz="quarter" idx="15"/>
          </p:nvPr>
        </p:nvSpPr>
        <p:spPr>
          <a:xfrm>
            <a:off x="755576" y="1268413"/>
            <a:ext cx="7704212" cy="4032250"/>
          </a:xfrm>
          <a:prstGeom prst="rect">
            <a:avLst/>
          </a:prstGeom>
        </p:spPr>
        <p:txBody>
          <a:bodyPr>
            <a:normAutofit/>
          </a:bodyPr>
          <a:lstStyle>
            <a:lvl1pPr marL="342900" indent="-342900">
              <a:buFont typeface="Aaux ProBold" pitchFamily="2" charset="-94"/>
              <a:buChar char="—"/>
              <a:defRPr sz="2400">
                <a:latin typeface="Aaux ProMedium" pitchFamily="2" charset="-94"/>
              </a:defRPr>
            </a:lvl1pPr>
            <a:lvl2pPr marL="742950" indent="-285750">
              <a:buFont typeface="Aaux ProBold" pitchFamily="2" charset="-94"/>
              <a:buChar char="—"/>
              <a:defRPr sz="2000">
                <a:latin typeface="Aaux ProMedium" pitchFamily="2" charset="-94"/>
              </a:defRPr>
            </a:lvl2pPr>
            <a:lvl3pPr marL="1143000" indent="-228600">
              <a:buFont typeface="Aaux ProBold" pitchFamily="2" charset="-94"/>
              <a:buChar char="—"/>
              <a:defRPr sz="1800">
                <a:latin typeface="Aaux ProMedium" pitchFamily="2" charset="-94"/>
              </a:defRPr>
            </a:lvl3pPr>
            <a:lvl4pPr marL="1600200" indent="-228600">
              <a:buFont typeface="Aaux ProBold" pitchFamily="2" charset="-94"/>
              <a:buChar char="—"/>
              <a:defRPr sz="1600">
                <a:latin typeface="Aaux ProMedium" pitchFamily="2" charset="-94"/>
              </a:defRPr>
            </a:lvl4pPr>
            <a:lvl5pPr marL="2057400" indent="-228600">
              <a:buFont typeface="Aaux ProBold" pitchFamily="2" charset="-94"/>
              <a:buChar char="—"/>
              <a:defRPr sz="1600">
                <a:latin typeface="Aaux ProMedium" pitchFamily="2" charset="-94"/>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12" name="Metin Yer Tutucusu 11"/>
          <p:cNvSpPr>
            <a:spLocks noGrp="1"/>
          </p:cNvSpPr>
          <p:nvPr>
            <p:ph type="body" sz="quarter" idx="16" hasCustomPrompt="1"/>
          </p:nvPr>
        </p:nvSpPr>
        <p:spPr>
          <a:xfrm>
            <a:off x="755650" y="5373688"/>
            <a:ext cx="6192838" cy="935037"/>
          </a:xfrm>
          <a:prstGeom prst="rect">
            <a:avLst/>
          </a:prstGeom>
        </p:spPr>
        <p:txBody>
          <a:bodyPr>
            <a:noAutofit/>
          </a:bodyPr>
          <a:lstStyle>
            <a:lvl1pPr marL="0" indent="0">
              <a:buNone/>
              <a:defRPr sz="1400" baseline="0">
                <a:solidFill>
                  <a:srgbClr val="EE3124"/>
                </a:solidFill>
                <a:latin typeface="Aaux ProMedium" pitchFamily="2" charset="-94"/>
              </a:defRPr>
            </a:lvl1pPr>
            <a:lvl2pPr>
              <a:defRPr sz="1400"/>
            </a:lvl2pPr>
            <a:lvl3pPr>
              <a:defRPr sz="1400"/>
            </a:lvl3pPr>
            <a:lvl4pPr>
              <a:defRPr sz="1400"/>
            </a:lvl4pPr>
            <a:lvl5pPr>
              <a:defRPr sz="1400"/>
            </a:lvl5pPr>
          </a:lstStyle>
          <a:p>
            <a:pPr lvl="0"/>
            <a:r>
              <a:rPr lang="tr-TR" dirty="0" smtClean="0"/>
              <a:t>Her sununun özeti, birkaç cümle</a:t>
            </a:r>
          </a:p>
          <a:p>
            <a:pPr lvl="0"/>
            <a:r>
              <a:rPr lang="tr-TR" dirty="0" err="1" smtClean="0"/>
              <a:t>Slogonik</a:t>
            </a:r>
            <a:r>
              <a:rPr lang="tr-TR" dirty="0" smtClean="0"/>
              <a:t> cümleler</a:t>
            </a:r>
          </a:p>
        </p:txBody>
      </p:sp>
    </p:spTree>
    <p:extLst>
      <p:ext uri="{BB962C8B-B14F-4D97-AF65-F5344CB8AC3E}">
        <p14:creationId xmlns:p14="http://schemas.microsoft.com/office/powerpoint/2010/main" val="13085722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2_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381001" y="152400"/>
            <a:ext cx="8434387" cy="533400"/>
          </a:xfrm>
          <a:prstGeom prst="rect">
            <a:avLst/>
          </a:prstGeom>
        </p:spPr>
        <p:txBody>
          <a:bodyPr lIns="91429" tIns="45715" rIns="91429" bIns="45715"/>
          <a:lstStyle/>
          <a:p>
            <a:r>
              <a:rPr lang="tr-TR" smtClean="0"/>
              <a:t>Asıl başlık stili için tıklatın</a:t>
            </a:r>
            <a:endParaRPr lang="en-US"/>
          </a:p>
        </p:txBody>
      </p:sp>
      <p:sp>
        <p:nvSpPr>
          <p:cNvPr id="3" name="2 İçerik Yer Tutucusu"/>
          <p:cNvSpPr>
            <a:spLocks noGrp="1"/>
          </p:cNvSpPr>
          <p:nvPr>
            <p:ph idx="1"/>
          </p:nvPr>
        </p:nvSpPr>
        <p:spPr>
          <a:xfrm>
            <a:off x="381000" y="884238"/>
            <a:ext cx="8382000" cy="5135563"/>
          </a:xfrm>
          <a:prstGeom prst="rect">
            <a:avLst/>
          </a:prstGeom>
        </p:spPr>
        <p:txBody>
          <a:bodyPr lIns="91429" tIns="45715" rIns="91429" bIns="45715"/>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5 Slayt Numarası Yer Tutucusu"/>
          <p:cNvSpPr>
            <a:spLocks noGrp="1"/>
          </p:cNvSpPr>
          <p:nvPr>
            <p:ph type="sldNum" sz="quarter" idx="10"/>
          </p:nvPr>
        </p:nvSpPr>
        <p:spPr>
          <a:xfrm>
            <a:off x="6553200" y="6356350"/>
            <a:ext cx="2133600" cy="365125"/>
          </a:xfrm>
          <a:prstGeom prst="rect">
            <a:avLst/>
          </a:prstGeom>
        </p:spPr>
        <p:txBody>
          <a:bodyPr lIns="91429" tIns="45715" rIns="91429" bIns="45715"/>
          <a:lstStyle>
            <a:lvl1pPr defTabSz="914290" fontAlgn="auto">
              <a:spcBef>
                <a:spcPts val="0"/>
              </a:spcBef>
              <a:spcAft>
                <a:spcPts val="0"/>
              </a:spcAft>
              <a:defRPr>
                <a:latin typeface="+mn-lt"/>
                <a:cs typeface="+mn-cs"/>
              </a:defRPr>
            </a:lvl1pPr>
          </a:lstStyle>
          <a:p>
            <a:pPr>
              <a:defRPr/>
            </a:pPr>
            <a:fld id="{4BB11D7D-C394-4CDB-8959-310A8F76CCEA}"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354773828"/>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6066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539552" y="3789040"/>
            <a:ext cx="3024336" cy="720080"/>
          </a:xfrm>
        </p:spPr>
        <p:txBody>
          <a:bodyPr>
            <a:normAutofit/>
          </a:bodyPr>
          <a:lstStyle/>
          <a:p>
            <a:r>
              <a:rPr lang="tr-TR" b="1" dirty="0" smtClean="0">
                <a:latin typeface="Arial" pitchFamily="34" charset="0"/>
                <a:cs typeface="Arial" pitchFamily="34" charset="0"/>
              </a:rPr>
              <a:t>SHY-66/147</a:t>
            </a:r>
            <a:endParaRPr lang="tr-TR" b="1" dirty="0">
              <a:latin typeface="Arial" pitchFamily="34" charset="0"/>
              <a:cs typeface="Arial" pitchFamily="34" charset="0"/>
            </a:endParaRPr>
          </a:p>
        </p:txBody>
      </p:sp>
      <p:sp>
        <p:nvSpPr>
          <p:cNvPr id="6" name="Metin kutusu 5"/>
          <p:cNvSpPr txBox="1"/>
          <p:nvPr/>
        </p:nvSpPr>
        <p:spPr>
          <a:xfrm>
            <a:off x="539552" y="4720788"/>
            <a:ext cx="4104456" cy="584775"/>
          </a:xfrm>
          <a:prstGeom prst="rect">
            <a:avLst/>
          </a:prstGeom>
          <a:noFill/>
        </p:spPr>
        <p:txBody>
          <a:bodyPr wrap="square" rtlCol="0">
            <a:spAutoFit/>
          </a:bodyPr>
          <a:lstStyle/>
          <a:p>
            <a:r>
              <a:rPr lang="tr-TR" sz="3200" b="1" dirty="0" smtClean="0">
                <a:solidFill>
                  <a:schemeClr val="bg1"/>
                </a:solidFill>
                <a:latin typeface="Arial" pitchFamily="34" charset="0"/>
                <a:cs typeface="Arial" pitchFamily="34" charset="0"/>
              </a:rPr>
              <a:t>KREDİLENDİRM</a:t>
            </a:r>
            <a:r>
              <a:rPr lang="tr-TR" sz="3200" dirty="0" smtClean="0">
                <a:solidFill>
                  <a:schemeClr val="bg1"/>
                </a:solidFill>
                <a:latin typeface="Arial" pitchFamily="34" charset="0"/>
                <a:cs typeface="Arial" pitchFamily="34" charset="0"/>
              </a:rPr>
              <a:t>E</a:t>
            </a:r>
            <a:endParaRPr lang="tr-TR" sz="32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608611687"/>
      </p:ext>
    </p:extLst>
  </p:cSld>
  <p:clrMapOvr>
    <a:masterClrMapping/>
  </p:clrMapOvr>
  <p:transition>
    <p:dissolve/>
    <p:sndAc>
      <p:stSnd>
        <p:snd r:embed="rId3" name="breeze.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2195736" y="1484784"/>
            <a:ext cx="5112568" cy="49685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r"/>
            <a:r>
              <a:rPr lang="tr-TR" dirty="0" smtClean="0"/>
              <a:t>Seviye 3</a:t>
            </a:r>
            <a:endParaRPr lang="tr-TR" dirty="0"/>
          </a:p>
        </p:txBody>
      </p:sp>
      <p:sp>
        <p:nvSpPr>
          <p:cNvPr id="6" name="Oval 5"/>
          <p:cNvSpPr/>
          <p:nvPr/>
        </p:nvSpPr>
        <p:spPr>
          <a:xfrm>
            <a:off x="2339752" y="2348880"/>
            <a:ext cx="3312368" cy="32403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r"/>
            <a:r>
              <a:rPr lang="tr-TR" dirty="0" smtClean="0"/>
              <a:t>Seviye 2</a:t>
            </a:r>
            <a:endParaRPr lang="tr-TR" dirty="0"/>
          </a:p>
        </p:txBody>
      </p:sp>
      <p:sp>
        <p:nvSpPr>
          <p:cNvPr id="5" name="Oval 4"/>
          <p:cNvSpPr/>
          <p:nvPr/>
        </p:nvSpPr>
        <p:spPr>
          <a:xfrm>
            <a:off x="2411760" y="3068960"/>
            <a:ext cx="1800200" cy="1800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tr-TR" dirty="0" smtClean="0"/>
              <a:t>Seviye 1</a:t>
            </a:r>
            <a:endParaRPr lang="tr-TR" dirty="0"/>
          </a:p>
        </p:txBody>
      </p:sp>
      <p:sp>
        <p:nvSpPr>
          <p:cNvPr id="8" name="Başlık 1"/>
          <p:cNvSpPr txBox="1">
            <a:spLocks/>
          </p:cNvSpPr>
          <p:nvPr/>
        </p:nvSpPr>
        <p:spPr>
          <a:xfrm>
            <a:off x="395536" y="440413"/>
            <a:ext cx="4834880" cy="828000"/>
          </a:xfrm>
          <a:prstGeom prst="rect">
            <a:avLst/>
          </a:prstGeom>
        </p:spPr>
        <p:txBody>
          <a:bodyPr>
            <a:normAutofit/>
          </a:bodyPr>
          <a:lstStyle>
            <a:lvl1pPr algn="l" defTabSz="914400" rtl="0" eaLnBrk="1" latinLnBrk="0" hangingPunct="1">
              <a:spcBef>
                <a:spcPct val="0"/>
              </a:spcBef>
              <a:buNone/>
              <a:defRPr sz="2800" kern="1200" baseline="0">
                <a:solidFill>
                  <a:schemeClr val="bg1"/>
                </a:solidFill>
                <a:latin typeface="Aaux ProBold" pitchFamily="2" charset="-94"/>
                <a:ea typeface="+mj-ea"/>
                <a:cs typeface="+mj-cs"/>
              </a:defRPr>
            </a:lvl1pPr>
          </a:lstStyle>
          <a:p>
            <a:r>
              <a:rPr lang="tr-TR" sz="2500" b="1" dirty="0" smtClean="0"/>
              <a:t>KREDİLENDİRME</a:t>
            </a:r>
            <a:endParaRPr lang="tr-TR" sz="2500" b="1" dirty="0"/>
          </a:p>
        </p:txBody>
      </p:sp>
      <p:sp>
        <p:nvSpPr>
          <p:cNvPr id="2" name="Metin kutusu 1"/>
          <p:cNvSpPr txBox="1"/>
          <p:nvPr/>
        </p:nvSpPr>
        <p:spPr>
          <a:xfrm>
            <a:off x="169589" y="1124556"/>
            <a:ext cx="6615914" cy="430887"/>
          </a:xfrm>
          <a:prstGeom prst="rect">
            <a:avLst/>
          </a:prstGeom>
          <a:noFill/>
        </p:spPr>
        <p:txBody>
          <a:bodyPr wrap="none" rtlCol="0">
            <a:spAutoFit/>
          </a:bodyPr>
          <a:lstStyle/>
          <a:p>
            <a:r>
              <a:rPr lang="tr-TR" sz="2200" b="1" dirty="0">
                <a:latin typeface="Arial" pitchFamily="34" charset="0"/>
                <a:cs typeface="Arial" pitchFamily="34" charset="0"/>
              </a:rPr>
              <a:t>Süre-seviye ilişkisi (seviye ile orantılı </a:t>
            </a:r>
            <a:r>
              <a:rPr lang="tr-TR" sz="2200" b="1" dirty="0" smtClean="0">
                <a:latin typeface="Arial" pitchFamily="34" charset="0"/>
                <a:cs typeface="Arial" pitchFamily="34" charset="0"/>
              </a:rPr>
              <a:t>süre artar</a:t>
            </a:r>
            <a:r>
              <a:rPr lang="tr-TR" b="1" dirty="0" smtClean="0"/>
              <a:t>)</a:t>
            </a:r>
            <a:endParaRPr lang="tr-TR" dirty="0"/>
          </a:p>
        </p:txBody>
      </p:sp>
    </p:spTree>
    <p:extLst>
      <p:ext uri="{BB962C8B-B14F-4D97-AF65-F5344CB8AC3E}">
        <p14:creationId xmlns:p14="http://schemas.microsoft.com/office/powerpoint/2010/main" val="21570598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5"/>
          </p:nvPr>
        </p:nvSpPr>
        <p:spPr/>
        <p:txBody>
          <a:bodyPr/>
          <a:lstStyle/>
          <a:p>
            <a:endParaRPr lang="tr-TR" dirty="0"/>
          </a:p>
        </p:txBody>
      </p:sp>
      <p:sp>
        <p:nvSpPr>
          <p:cNvPr id="4" name="Metin Yer Tutucusu 3"/>
          <p:cNvSpPr>
            <a:spLocks noGrp="1"/>
          </p:cNvSpPr>
          <p:nvPr>
            <p:ph type="body" sz="quarter" idx="16"/>
          </p:nvPr>
        </p:nvSpPr>
        <p:spPr/>
        <p:txBody>
          <a:bodyPr/>
          <a:lstStyle/>
          <a:p>
            <a:endParaRPr lang="tr-T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201150" cy="901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85555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5"/>
          </p:nvPr>
        </p:nvSpPr>
        <p:spPr/>
        <p:txBody>
          <a:bodyPr/>
          <a:lstStyle/>
          <a:p>
            <a:pPr marL="0" indent="0">
              <a:buNone/>
            </a:pPr>
            <a:r>
              <a:rPr lang="tr-TR" b="1" dirty="0" smtClean="0"/>
              <a:t>Kredilendirme Raporunun Geçerliliği:</a:t>
            </a:r>
          </a:p>
          <a:p>
            <a:pPr marL="0" indent="0">
              <a:buNone/>
            </a:pPr>
            <a:r>
              <a:rPr lang="tr-TR" dirty="0" smtClean="0"/>
              <a:t>Kredilendirme </a:t>
            </a:r>
            <a:r>
              <a:rPr lang="tr-TR" dirty="0"/>
              <a:t>sonuç raporu, verildiği tarihten itibaren </a:t>
            </a:r>
            <a:r>
              <a:rPr lang="tr-TR" b="1" dirty="0"/>
              <a:t>10 yıl</a:t>
            </a:r>
            <a:r>
              <a:rPr lang="tr-TR" dirty="0"/>
              <a:t> geçerlidir</a:t>
            </a:r>
            <a:r>
              <a:rPr lang="tr-TR" dirty="0" smtClean="0"/>
              <a:t>.</a:t>
            </a:r>
          </a:p>
          <a:p>
            <a:pPr marL="0" indent="0">
              <a:buNone/>
            </a:pPr>
            <a:endParaRPr lang="tr-TR" dirty="0"/>
          </a:p>
        </p:txBody>
      </p:sp>
      <p:sp>
        <p:nvSpPr>
          <p:cNvPr id="4" name="Metin Yer Tutucusu 3"/>
          <p:cNvSpPr>
            <a:spLocks noGrp="1"/>
          </p:cNvSpPr>
          <p:nvPr>
            <p:ph type="body" sz="quarter" idx="16"/>
          </p:nvPr>
        </p:nvSpPr>
        <p:spPr/>
        <p:txBody>
          <a:bodyPr/>
          <a:lstStyle/>
          <a:p>
            <a:r>
              <a:rPr lang="tr-TR" dirty="0"/>
              <a:t>SHY-66’ya göre modül sınavlarına kredilendirme yapılması, SHT-66 Ek-1.Talimatın Yürütülmesine Yönelik Açıklamalar bölümünde yer alan Tablo-18’de belirtilen usullere uygun olarak yapılır.</a:t>
            </a:r>
          </a:p>
          <a:p>
            <a:endParaRPr lang="tr-TR" dirty="0"/>
          </a:p>
        </p:txBody>
      </p:sp>
      <p:sp>
        <p:nvSpPr>
          <p:cNvPr id="6" name="Başlık 1"/>
          <p:cNvSpPr>
            <a:spLocks noGrp="1"/>
          </p:cNvSpPr>
          <p:nvPr>
            <p:ph type="title"/>
          </p:nvPr>
        </p:nvSpPr>
        <p:spPr>
          <a:xfrm>
            <a:off x="395536" y="440413"/>
            <a:ext cx="4834880" cy="828000"/>
          </a:xfrm>
        </p:spPr>
        <p:txBody>
          <a:bodyPr>
            <a:normAutofit/>
          </a:bodyPr>
          <a:lstStyle/>
          <a:p>
            <a:r>
              <a:rPr lang="tr-TR" sz="2500" b="1" dirty="0"/>
              <a:t>KREDİLENDİRME</a:t>
            </a:r>
          </a:p>
        </p:txBody>
      </p:sp>
    </p:spTree>
    <p:extLst>
      <p:ext uri="{BB962C8B-B14F-4D97-AF65-F5344CB8AC3E}">
        <p14:creationId xmlns:p14="http://schemas.microsoft.com/office/powerpoint/2010/main" val="35167582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5"/>
          </p:nvPr>
        </p:nvSpPr>
        <p:spPr/>
        <p:txBody>
          <a:bodyPr/>
          <a:lstStyle/>
          <a:p>
            <a:pPr marL="0" indent="0">
              <a:buNone/>
            </a:pPr>
            <a:r>
              <a:rPr lang="tr-TR" b="1" dirty="0" smtClean="0"/>
              <a:t>Mezunlar tarafından  yapılan kredilendirme başvurusunun değerlendirilmesi:</a:t>
            </a:r>
          </a:p>
          <a:p>
            <a:pPr marL="0" indent="0">
              <a:buNone/>
            </a:pPr>
            <a:r>
              <a:rPr lang="tr-TR" dirty="0" smtClean="0"/>
              <a:t>Başvuru </a:t>
            </a:r>
            <a:r>
              <a:rPr lang="tr-TR" dirty="0"/>
              <a:t>sahibinin ilgili modüllerde sınav ihtiyacı olup </a:t>
            </a:r>
            <a:r>
              <a:rPr lang="tr-TR" dirty="0" smtClean="0"/>
              <a:t>olmadığının saptanabilmesi için; Form 19K’la birlikte eğitim </a:t>
            </a:r>
            <a:r>
              <a:rPr lang="tr-TR" dirty="0"/>
              <a:t>kurumunun 1.sınıfına kayıt tarihlerini belirten belge ve </a:t>
            </a:r>
            <a:r>
              <a:rPr lang="tr-TR" dirty="0" smtClean="0"/>
              <a:t>diploma (aslı veya noter onaylı kopyası) </a:t>
            </a:r>
            <a:r>
              <a:rPr lang="tr-TR" dirty="0"/>
              <a:t>ile kredilendirme başvurusu </a:t>
            </a:r>
            <a:r>
              <a:rPr lang="tr-TR" dirty="0" smtClean="0"/>
              <a:t>yapılması </a:t>
            </a:r>
            <a:r>
              <a:rPr lang="tr-TR" dirty="0"/>
              <a:t>gerekmektedir. </a:t>
            </a:r>
          </a:p>
          <a:p>
            <a:pPr marL="0" indent="0">
              <a:buNone/>
            </a:pPr>
            <a:endParaRPr lang="tr-TR" dirty="0" smtClean="0"/>
          </a:p>
          <a:p>
            <a:pPr marL="0" indent="0">
              <a:buNone/>
            </a:pPr>
            <a:endParaRPr lang="tr-TR" dirty="0"/>
          </a:p>
          <a:p>
            <a:pPr marL="0" indent="0">
              <a:buNone/>
            </a:pPr>
            <a:endParaRPr lang="tr-TR" dirty="0" smtClean="0"/>
          </a:p>
          <a:p>
            <a:endParaRPr lang="tr-TR" dirty="0"/>
          </a:p>
        </p:txBody>
      </p:sp>
      <p:sp>
        <p:nvSpPr>
          <p:cNvPr id="6" name="Başlık 1"/>
          <p:cNvSpPr>
            <a:spLocks noGrp="1"/>
          </p:cNvSpPr>
          <p:nvPr>
            <p:ph type="title"/>
          </p:nvPr>
        </p:nvSpPr>
        <p:spPr>
          <a:xfrm>
            <a:off x="395536" y="440413"/>
            <a:ext cx="4834880" cy="828000"/>
          </a:xfrm>
        </p:spPr>
        <p:txBody>
          <a:bodyPr>
            <a:normAutofit/>
          </a:bodyPr>
          <a:lstStyle/>
          <a:p>
            <a:r>
              <a:rPr lang="tr-TR" sz="2500" b="1" dirty="0"/>
              <a:t>KREDİLENDİRME</a:t>
            </a:r>
          </a:p>
        </p:txBody>
      </p:sp>
    </p:spTree>
    <p:extLst>
      <p:ext uri="{BB962C8B-B14F-4D97-AF65-F5344CB8AC3E}">
        <p14:creationId xmlns:p14="http://schemas.microsoft.com/office/powerpoint/2010/main" val="616344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5"/>
          </p:nvPr>
        </p:nvSpPr>
        <p:spPr/>
        <p:txBody>
          <a:bodyPr>
            <a:normAutofit/>
          </a:bodyPr>
          <a:lstStyle/>
          <a:p>
            <a:pPr marL="0" indent="0">
              <a:buNone/>
            </a:pPr>
            <a:r>
              <a:rPr lang="tr-TR" dirty="0"/>
              <a:t>Milli Eğitim Bakanlığı Mesleki ve Teknik Eğitim Genel Müdürlüğü bünyesinde faaliyet gösteren, uçak bakım alanında havacılık bakım eğitimi veren, Mesleki ve Teknik Anadolu Lisesi kapsamına giren okullar için Genel Müdürlüğümüz tarafından bir rapor oluşturulmuş ve Uçak Bakım Teknisyenliği Gövde- Motor ile Uçak Bakım Teknisyenliği </a:t>
            </a:r>
            <a:r>
              <a:rPr lang="tr-TR" dirty="0" smtClean="0"/>
              <a:t>Elektrik-Elektronik bölümlerini </a:t>
            </a:r>
            <a:r>
              <a:rPr lang="tr-TR" dirty="0"/>
              <a:t>birinci sınıfını başvuru tarihi itibariyle son 10 yıl içerisinde okuyan </a:t>
            </a:r>
            <a:r>
              <a:rPr lang="tr-TR" dirty="0" smtClean="0"/>
              <a:t>ve eğitimini</a:t>
            </a:r>
            <a:r>
              <a:rPr lang="tr-TR" dirty="0" smtClean="0">
                <a:solidFill>
                  <a:srgbClr val="FF0000"/>
                </a:solidFill>
              </a:rPr>
              <a:t> </a:t>
            </a:r>
            <a:r>
              <a:rPr lang="tr-TR" dirty="0"/>
              <a:t>başarıyla bitiren kişilere belirli </a:t>
            </a:r>
            <a:r>
              <a:rPr lang="tr-TR" dirty="0" smtClean="0"/>
              <a:t>modüllerde </a:t>
            </a:r>
            <a:r>
              <a:rPr lang="tr-TR" dirty="0"/>
              <a:t>kredilendirme işlemi yapılmaktadır.</a:t>
            </a:r>
          </a:p>
        </p:txBody>
      </p:sp>
      <p:sp>
        <p:nvSpPr>
          <p:cNvPr id="6" name="Başlık 1"/>
          <p:cNvSpPr>
            <a:spLocks noGrp="1"/>
          </p:cNvSpPr>
          <p:nvPr>
            <p:ph type="title"/>
          </p:nvPr>
        </p:nvSpPr>
        <p:spPr>
          <a:xfrm>
            <a:off x="395536" y="440413"/>
            <a:ext cx="4834880" cy="828000"/>
          </a:xfrm>
        </p:spPr>
        <p:txBody>
          <a:bodyPr>
            <a:normAutofit/>
          </a:bodyPr>
          <a:lstStyle/>
          <a:p>
            <a:r>
              <a:rPr lang="tr-TR" sz="2500" b="1" dirty="0"/>
              <a:t>KREDİLENDİRME</a:t>
            </a:r>
          </a:p>
        </p:txBody>
      </p:sp>
    </p:spTree>
    <p:extLst>
      <p:ext uri="{BB962C8B-B14F-4D97-AF65-F5344CB8AC3E}">
        <p14:creationId xmlns:p14="http://schemas.microsoft.com/office/powerpoint/2010/main" val="21002742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5"/>
          </p:nvPr>
        </p:nvSpPr>
        <p:spPr/>
        <p:txBody>
          <a:bodyPr/>
          <a:lstStyle/>
          <a:p>
            <a:pPr marL="0" indent="0">
              <a:buNone/>
            </a:pPr>
            <a:r>
              <a:rPr lang="tr-TR" dirty="0"/>
              <a:t>Ayrıca Yükseköğretim Kurulu Başkanlığı bünyesinde faaliyet gösteren, uçak bakım alanında havacılık bakım eğitimi veren Yüksek Okullar, Fakülteler ve Meslek Yüksek Okullarından Anadolu Üniversitesi, Erciyes Üniversitesi ve Kocaeli Üniversitesi’nin ilgili bölümlerini</a:t>
            </a:r>
            <a:r>
              <a:rPr lang="tr-TR" dirty="0">
                <a:solidFill>
                  <a:srgbClr val="FF0000"/>
                </a:solidFill>
              </a:rPr>
              <a:t> </a:t>
            </a:r>
            <a:r>
              <a:rPr lang="tr-TR" dirty="0"/>
              <a:t>birinci sınıfını başvuru tarihi itibariyle son 10 yıl içerisinde okuyan ve eğitimini</a:t>
            </a:r>
            <a:r>
              <a:rPr lang="tr-TR" dirty="0">
                <a:solidFill>
                  <a:srgbClr val="FF0000"/>
                </a:solidFill>
              </a:rPr>
              <a:t> </a:t>
            </a:r>
            <a:r>
              <a:rPr lang="tr-TR" dirty="0"/>
              <a:t>başarıyla bitiren kişilere belirli modüllerde kredilendirme işlemi yapılmaktadır</a:t>
            </a:r>
            <a:r>
              <a:rPr lang="tr-TR" dirty="0" smtClean="0"/>
              <a:t>.</a:t>
            </a:r>
            <a:endParaRPr lang="tr-TR" dirty="0"/>
          </a:p>
        </p:txBody>
      </p:sp>
      <p:sp>
        <p:nvSpPr>
          <p:cNvPr id="6" name="Başlık 1"/>
          <p:cNvSpPr>
            <a:spLocks noGrp="1"/>
          </p:cNvSpPr>
          <p:nvPr>
            <p:ph type="title"/>
          </p:nvPr>
        </p:nvSpPr>
        <p:spPr>
          <a:xfrm>
            <a:off x="395536" y="440413"/>
            <a:ext cx="4834880" cy="828000"/>
          </a:xfrm>
        </p:spPr>
        <p:txBody>
          <a:bodyPr>
            <a:normAutofit/>
          </a:bodyPr>
          <a:lstStyle/>
          <a:p>
            <a:r>
              <a:rPr lang="tr-TR" sz="2500" b="1" dirty="0"/>
              <a:t>KREDİLENDİRME</a:t>
            </a:r>
          </a:p>
        </p:txBody>
      </p:sp>
    </p:spTree>
    <p:extLst>
      <p:ext uri="{BB962C8B-B14F-4D97-AF65-F5344CB8AC3E}">
        <p14:creationId xmlns:p14="http://schemas.microsoft.com/office/powerpoint/2010/main" val="19154951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İçerik Yer Tutucusu 6"/>
          <p:cNvGraphicFramePr>
            <a:graphicFrameLocks noGrp="1"/>
          </p:cNvGraphicFramePr>
          <p:nvPr>
            <p:ph sz="quarter" idx="15"/>
            <p:extLst>
              <p:ext uri="{D42A27DB-BD31-4B8C-83A1-F6EECF244321}">
                <p14:modId xmlns:p14="http://schemas.microsoft.com/office/powerpoint/2010/main" val="3896443725"/>
              </p:ext>
            </p:extLst>
          </p:nvPr>
        </p:nvGraphicFramePr>
        <p:xfrm>
          <a:off x="467544" y="1268756"/>
          <a:ext cx="5479707" cy="4536506"/>
        </p:xfrm>
        <a:graphic>
          <a:graphicData uri="http://schemas.openxmlformats.org/drawingml/2006/table">
            <a:tbl>
              <a:tblPr firstRow="1" firstCol="1" bandRow="1">
                <a:tableStyleId>{5C22544A-7EE6-4342-B048-85BDC9FD1C3A}</a:tableStyleId>
              </a:tblPr>
              <a:tblGrid>
                <a:gridCol w="571479"/>
                <a:gridCol w="4908228"/>
              </a:tblGrid>
              <a:tr h="648074">
                <a:tc gridSpan="2">
                  <a:txBody>
                    <a:bodyPr/>
                    <a:lstStyle/>
                    <a:p>
                      <a:pPr algn="ctr">
                        <a:lnSpc>
                          <a:spcPct val="115000"/>
                        </a:lnSpc>
                        <a:spcAft>
                          <a:spcPts val="0"/>
                        </a:spcAft>
                      </a:pPr>
                      <a:r>
                        <a:rPr lang="tr-TR" sz="2000" b="1" dirty="0">
                          <a:effectLst/>
                          <a:latin typeface="Arial" pitchFamily="34" charset="0"/>
                          <a:cs typeface="Arial" pitchFamily="34" charset="0"/>
                        </a:rPr>
                        <a:t>Kredilendirme Raporu Bulunan Okullar</a:t>
                      </a:r>
                    </a:p>
                    <a:p>
                      <a:pPr>
                        <a:lnSpc>
                          <a:spcPct val="115000"/>
                        </a:lnSpc>
                        <a:spcAft>
                          <a:spcPts val="0"/>
                        </a:spcAft>
                      </a:pPr>
                      <a:r>
                        <a:rPr lang="tr-TR" sz="1100" dirty="0">
                          <a:effectLst/>
                        </a:rPr>
                        <a:t> </a:t>
                      </a:r>
                      <a:endParaRPr lang="tr-TR" sz="1100" dirty="0">
                        <a:effectLst/>
                        <a:latin typeface="Calibri"/>
                        <a:ea typeface="Calibri"/>
                        <a:cs typeface="Times New Roman"/>
                      </a:endParaRPr>
                    </a:p>
                  </a:txBody>
                  <a:tcPr marL="68580" marR="68580" marT="0" marB="0" anchor="ctr"/>
                </a:tc>
                <a:tc hMerge="1">
                  <a:txBody>
                    <a:bodyPr/>
                    <a:lstStyle/>
                    <a:p>
                      <a:endParaRPr lang="tr-TR"/>
                    </a:p>
                  </a:txBody>
                  <a:tcPr/>
                </a:tc>
              </a:tr>
              <a:tr h="324036">
                <a:tc>
                  <a:txBody>
                    <a:bodyPr/>
                    <a:lstStyle/>
                    <a:p>
                      <a:pPr>
                        <a:lnSpc>
                          <a:spcPct val="115000"/>
                        </a:lnSpc>
                        <a:spcAft>
                          <a:spcPts val="0"/>
                        </a:spcAft>
                      </a:pPr>
                      <a:r>
                        <a:rPr lang="tr-TR" sz="1100">
                          <a:effectLst/>
                        </a:rPr>
                        <a:t>1</a:t>
                      </a:r>
                      <a:endParaRPr lang="tr-TR" sz="1100">
                        <a:effectLst/>
                        <a:latin typeface="Calibri"/>
                        <a:ea typeface="Calibri"/>
                        <a:cs typeface="Times New Roman"/>
                      </a:endParaRPr>
                    </a:p>
                  </a:txBody>
                  <a:tcPr marL="68580" marR="68580" marT="0" marB="0"/>
                </a:tc>
                <a:tc>
                  <a:txBody>
                    <a:bodyPr/>
                    <a:lstStyle/>
                    <a:p>
                      <a:pPr>
                        <a:lnSpc>
                          <a:spcPct val="115000"/>
                        </a:lnSpc>
                        <a:spcAft>
                          <a:spcPts val="0"/>
                        </a:spcAft>
                      </a:pPr>
                      <a:r>
                        <a:rPr lang="tr-TR" sz="1800" dirty="0">
                          <a:effectLst/>
                          <a:latin typeface="Arial" pitchFamily="34" charset="0"/>
                          <a:cs typeface="Arial" pitchFamily="34" charset="0"/>
                        </a:rPr>
                        <a:t>Anadolu Üniversitesi</a:t>
                      </a:r>
                      <a:endParaRPr lang="tr-TR" sz="1800" dirty="0">
                        <a:effectLst/>
                        <a:latin typeface="Arial" pitchFamily="34" charset="0"/>
                        <a:ea typeface="Calibri"/>
                        <a:cs typeface="Arial" pitchFamily="34" charset="0"/>
                      </a:endParaRPr>
                    </a:p>
                  </a:txBody>
                  <a:tcPr marL="68580" marR="68580" marT="0" marB="0" anchor="ctr"/>
                </a:tc>
              </a:tr>
              <a:tr h="324036">
                <a:tc>
                  <a:txBody>
                    <a:bodyPr/>
                    <a:lstStyle/>
                    <a:p>
                      <a:pPr>
                        <a:lnSpc>
                          <a:spcPct val="115000"/>
                        </a:lnSpc>
                        <a:spcAft>
                          <a:spcPts val="0"/>
                        </a:spcAft>
                      </a:pPr>
                      <a:r>
                        <a:rPr lang="tr-TR" sz="1100">
                          <a:effectLst/>
                        </a:rPr>
                        <a:t>2</a:t>
                      </a:r>
                      <a:endParaRPr lang="tr-TR" sz="1100">
                        <a:effectLst/>
                        <a:latin typeface="Calibri"/>
                        <a:ea typeface="Calibri"/>
                        <a:cs typeface="Times New Roman"/>
                      </a:endParaRPr>
                    </a:p>
                  </a:txBody>
                  <a:tcPr marL="68580" marR="68580" marT="0" marB="0"/>
                </a:tc>
                <a:tc>
                  <a:txBody>
                    <a:bodyPr/>
                    <a:lstStyle/>
                    <a:p>
                      <a:pPr>
                        <a:lnSpc>
                          <a:spcPct val="115000"/>
                        </a:lnSpc>
                        <a:spcAft>
                          <a:spcPts val="0"/>
                        </a:spcAft>
                      </a:pPr>
                      <a:r>
                        <a:rPr lang="tr-TR" sz="1800" dirty="0">
                          <a:effectLst/>
                          <a:latin typeface="Arial" pitchFamily="34" charset="0"/>
                          <a:cs typeface="Arial" pitchFamily="34" charset="0"/>
                        </a:rPr>
                        <a:t>Erciyes Üniversitesi</a:t>
                      </a:r>
                      <a:endParaRPr lang="tr-TR" sz="1800" dirty="0">
                        <a:effectLst/>
                        <a:latin typeface="Arial" pitchFamily="34" charset="0"/>
                        <a:ea typeface="Calibri"/>
                        <a:cs typeface="Arial" pitchFamily="34" charset="0"/>
                      </a:endParaRPr>
                    </a:p>
                  </a:txBody>
                  <a:tcPr marL="68580" marR="68580" marT="0" marB="0" anchor="ctr"/>
                </a:tc>
              </a:tr>
              <a:tr h="324036">
                <a:tc>
                  <a:txBody>
                    <a:bodyPr/>
                    <a:lstStyle/>
                    <a:p>
                      <a:pPr>
                        <a:lnSpc>
                          <a:spcPct val="115000"/>
                        </a:lnSpc>
                        <a:spcAft>
                          <a:spcPts val="0"/>
                        </a:spcAft>
                      </a:pPr>
                      <a:r>
                        <a:rPr lang="tr-TR" sz="1100">
                          <a:effectLst/>
                        </a:rPr>
                        <a:t>3</a:t>
                      </a:r>
                      <a:endParaRPr lang="tr-TR" sz="1100">
                        <a:effectLst/>
                        <a:latin typeface="Calibri"/>
                        <a:ea typeface="Calibri"/>
                        <a:cs typeface="Times New Roman"/>
                      </a:endParaRPr>
                    </a:p>
                  </a:txBody>
                  <a:tcPr marL="68580" marR="68580" marT="0" marB="0"/>
                </a:tc>
                <a:tc>
                  <a:txBody>
                    <a:bodyPr/>
                    <a:lstStyle/>
                    <a:p>
                      <a:pPr>
                        <a:lnSpc>
                          <a:spcPct val="115000"/>
                        </a:lnSpc>
                        <a:spcAft>
                          <a:spcPts val="0"/>
                        </a:spcAft>
                      </a:pPr>
                      <a:r>
                        <a:rPr lang="tr-TR" sz="1800" dirty="0">
                          <a:effectLst/>
                          <a:latin typeface="Arial" pitchFamily="34" charset="0"/>
                          <a:cs typeface="Arial" pitchFamily="34" charset="0"/>
                        </a:rPr>
                        <a:t>Kocaeli Üniversitesi</a:t>
                      </a:r>
                      <a:endParaRPr lang="tr-TR" sz="1800" dirty="0">
                        <a:effectLst/>
                        <a:latin typeface="Arial" pitchFamily="34" charset="0"/>
                        <a:ea typeface="Calibri"/>
                        <a:cs typeface="Arial" pitchFamily="34" charset="0"/>
                      </a:endParaRPr>
                    </a:p>
                  </a:txBody>
                  <a:tcPr marL="68580" marR="68580" marT="0" marB="0" anchor="ctr"/>
                </a:tc>
              </a:tr>
              <a:tr h="324036">
                <a:tc>
                  <a:txBody>
                    <a:bodyPr/>
                    <a:lstStyle/>
                    <a:p>
                      <a:pPr>
                        <a:lnSpc>
                          <a:spcPct val="115000"/>
                        </a:lnSpc>
                        <a:spcAft>
                          <a:spcPts val="0"/>
                        </a:spcAft>
                      </a:pPr>
                      <a:r>
                        <a:rPr lang="tr-TR" sz="1100">
                          <a:effectLst/>
                        </a:rPr>
                        <a:t>4</a:t>
                      </a:r>
                      <a:endParaRPr lang="tr-TR" sz="1100">
                        <a:effectLst/>
                        <a:latin typeface="Calibri"/>
                        <a:ea typeface="Calibri"/>
                        <a:cs typeface="Times New Roman"/>
                      </a:endParaRPr>
                    </a:p>
                  </a:txBody>
                  <a:tcPr marL="68580" marR="68580" marT="0" marB="0"/>
                </a:tc>
                <a:tc>
                  <a:txBody>
                    <a:bodyPr/>
                    <a:lstStyle/>
                    <a:p>
                      <a:pPr>
                        <a:lnSpc>
                          <a:spcPct val="115000"/>
                        </a:lnSpc>
                        <a:spcAft>
                          <a:spcPts val="0"/>
                        </a:spcAft>
                      </a:pPr>
                      <a:r>
                        <a:rPr lang="tr-TR" sz="1800" dirty="0">
                          <a:effectLst/>
                          <a:latin typeface="Arial" pitchFamily="34" charset="0"/>
                          <a:cs typeface="Arial" pitchFamily="34" charset="0"/>
                        </a:rPr>
                        <a:t>Eskişehir Sabiha Gökçen TEML</a:t>
                      </a:r>
                      <a:endParaRPr lang="tr-TR" sz="1800" dirty="0">
                        <a:effectLst/>
                        <a:latin typeface="Arial" pitchFamily="34" charset="0"/>
                        <a:ea typeface="Calibri"/>
                        <a:cs typeface="Arial" pitchFamily="34" charset="0"/>
                      </a:endParaRPr>
                    </a:p>
                  </a:txBody>
                  <a:tcPr marL="68580" marR="68580" marT="0" marB="0" anchor="ctr"/>
                </a:tc>
              </a:tr>
              <a:tr h="324036">
                <a:tc>
                  <a:txBody>
                    <a:bodyPr/>
                    <a:lstStyle/>
                    <a:p>
                      <a:pPr>
                        <a:lnSpc>
                          <a:spcPct val="115000"/>
                        </a:lnSpc>
                        <a:spcAft>
                          <a:spcPts val="0"/>
                        </a:spcAft>
                      </a:pPr>
                      <a:r>
                        <a:rPr lang="tr-TR" sz="1100">
                          <a:effectLst/>
                        </a:rPr>
                        <a:t>5</a:t>
                      </a:r>
                      <a:endParaRPr lang="tr-TR" sz="1100">
                        <a:effectLst/>
                        <a:latin typeface="Calibri"/>
                        <a:ea typeface="Calibri"/>
                        <a:cs typeface="Times New Roman"/>
                      </a:endParaRPr>
                    </a:p>
                  </a:txBody>
                  <a:tcPr marL="68580" marR="68580" marT="0" marB="0"/>
                </a:tc>
                <a:tc>
                  <a:txBody>
                    <a:bodyPr/>
                    <a:lstStyle/>
                    <a:p>
                      <a:pPr>
                        <a:lnSpc>
                          <a:spcPct val="115000"/>
                        </a:lnSpc>
                        <a:spcAft>
                          <a:spcPts val="0"/>
                        </a:spcAft>
                      </a:pPr>
                      <a:r>
                        <a:rPr lang="tr-TR" sz="1800" dirty="0">
                          <a:effectLst/>
                          <a:latin typeface="Arial" pitchFamily="34" charset="0"/>
                          <a:cs typeface="Arial" pitchFamily="34" charset="0"/>
                        </a:rPr>
                        <a:t>Bursa Hürriyet TEML</a:t>
                      </a:r>
                      <a:endParaRPr lang="tr-TR" sz="1800" dirty="0">
                        <a:effectLst/>
                        <a:latin typeface="Arial" pitchFamily="34" charset="0"/>
                        <a:ea typeface="Calibri"/>
                        <a:cs typeface="Arial" pitchFamily="34" charset="0"/>
                      </a:endParaRPr>
                    </a:p>
                  </a:txBody>
                  <a:tcPr marL="68580" marR="68580" marT="0" marB="0" anchor="ctr"/>
                </a:tc>
              </a:tr>
              <a:tr h="324036">
                <a:tc>
                  <a:txBody>
                    <a:bodyPr/>
                    <a:lstStyle/>
                    <a:p>
                      <a:pPr>
                        <a:lnSpc>
                          <a:spcPct val="115000"/>
                        </a:lnSpc>
                        <a:spcAft>
                          <a:spcPts val="0"/>
                        </a:spcAft>
                      </a:pPr>
                      <a:r>
                        <a:rPr lang="tr-TR" sz="1100">
                          <a:effectLst/>
                        </a:rPr>
                        <a:t>6</a:t>
                      </a:r>
                      <a:endParaRPr lang="tr-TR" sz="1100">
                        <a:effectLst/>
                        <a:latin typeface="Calibri"/>
                        <a:ea typeface="Calibri"/>
                        <a:cs typeface="Times New Roman"/>
                      </a:endParaRPr>
                    </a:p>
                  </a:txBody>
                  <a:tcPr marL="68580" marR="68580" marT="0" marB="0"/>
                </a:tc>
                <a:tc>
                  <a:txBody>
                    <a:bodyPr/>
                    <a:lstStyle/>
                    <a:p>
                      <a:pPr>
                        <a:lnSpc>
                          <a:spcPct val="115000"/>
                        </a:lnSpc>
                        <a:spcAft>
                          <a:spcPts val="0"/>
                        </a:spcAft>
                      </a:pPr>
                      <a:r>
                        <a:rPr lang="tr-TR" sz="1800" dirty="0">
                          <a:effectLst/>
                          <a:latin typeface="Arial" pitchFamily="34" charset="0"/>
                          <a:cs typeface="Arial" pitchFamily="34" charset="0"/>
                        </a:rPr>
                        <a:t>İstanbul Bağcılar TEML</a:t>
                      </a:r>
                      <a:endParaRPr lang="tr-TR" sz="1800" dirty="0">
                        <a:effectLst/>
                        <a:latin typeface="Arial" pitchFamily="34" charset="0"/>
                        <a:ea typeface="Calibri"/>
                        <a:cs typeface="Arial" pitchFamily="34" charset="0"/>
                      </a:endParaRPr>
                    </a:p>
                  </a:txBody>
                  <a:tcPr marL="68580" marR="68580" marT="0" marB="0" anchor="ctr"/>
                </a:tc>
              </a:tr>
              <a:tr h="324036">
                <a:tc>
                  <a:txBody>
                    <a:bodyPr/>
                    <a:lstStyle/>
                    <a:p>
                      <a:pPr>
                        <a:lnSpc>
                          <a:spcPct val="115000"/>
                        </a:lnSpc>
                        <a:spcAft>
                          <a:spcPts val="0"/>
                        </a:spcAft>
                      </a:pPr>
                      <a:r>
                        <a:rPr lang="tr-TR" sz="1100">
                          <a:effectLst/>
                        </a:rPr>
                        <a:t>7</a:t>
                      </a:r>
                      <a:endParaRPr lang="tr-TR" sz="1100">
                        <a:effectLst/>
                        <a:latin typeface="Calibri"/>
                        <a:ea typeface="Calibri"/>
                        <a:cs typeface="Times New Roman"/>
                      </a:endParaRPr>
                    </a:p>
                  </a:txBody>
                  <a:tcPr marL="68580" marR="68580" marT="0" marB="0"/>
                </a:tc>
                <a:tc>
                  <a:txBody>
                    <a:bodyPr/>
                    <a:lstStyle/>
                    <a:p>
                      <a:pPr>
                        <a:lnSpc>
                          <a:spcPct val="115000"/>
                        </a:lnSpc>
                        <a:spcAft>
                          <a:spcPts val="0"/>
                        </a:spcAft>
                      </a:pPr>
                      <a:r>
                        <a:rPr lang="tr-TR" sz="1800" dirty="0">
                          <a:effectLst/>
                          <a:latin typeface="Arial" pitchFamily="34" charset="0"/>
                          <a:cs typeface="Arial" pitchFamily="34" charset="0"/>
                        </a:rPr>
                        <a:t>Kayseri Merkez TEML</a:t>
                      </a:r>
                      <a:endParaRPr lang="tr-TR" sz="1800" dirty="0">
                        <a:effectLst/>
                        <a:latin typeface="Arial" pitchFamily="34" charset="0"/>
                        <a:ea typeface="Calibri"/>
                        <a:cs typeface="Arial" pitchFamily="34" charset="0"/>
                      </a:endParaRPr>
                    </a:p>
                  </a:txBody>
                  <a:tcPr marL="68580" marR="68580" marT="0" marB="0" anchor="ctr"/>
                </a:tc>
              </a:tr>
              <a:tr h="324036">
                <a:tc>
                  <a:txBody>
                    <a:bodyPr/>
                    <a:lstStyle/>
                    <a:p>
                      <a:pPr>
                        <a:lnSpc>
                          <a:spcPct val="115000"/>
                        </a:lnSpc>
                        <a:spcAft>
                          <a:spcPts val="0"/>
                        </a:spcAft>
                      </a:pPr>
                      <a:r>
                        <a:rPr lang="tr-TR" sz="1100">
                          <a:effectLst/>
                        </a:rPr>
                        <a:t>8</a:t>
                      </a:r>
                      <a:endParaRPr lang="tr-TR" sz="1100">
                        <a:effectLst/>
                        <a:latin typeface="Calibri"/>
                        <a:ea typeface="Calibri"/>
                        <a:cs typeface="Times New Roman"/>
                      </a:endParaRPr>
                    </a:p>
                  </a:txBody>
                  <a:tcPr marL="68580" marR="68580" marT="0" marB="0"/>
                </a:tc>
                <a:tc>
                  <a:txBody>
                    <a:bodyPr/>
                    <a:lstStyle/>
                    <a:p>
                      <a:pPr>
                        <a:lnSpc>
                          <a:spcPct val="115000"/>
                        </a:lnSpc>
                        <a:spcAft>
                          <a:spcPts val="0"/>
                        </a:spcAft>
                      </a:pPr>
                      <a:r>
                        <a:rPr lang="tr-TR" sz="1800" dirty="0">
                          <a:effectLst/>
                          <a:latin typeface="Arial" pitchFamily="34" charset="0"/>
                          <a:cs typeface="Arial" pitchFamily="34" charset="0"/>
                        </a:rPr>
                        <a:t>İstanbul Sabiha Gökçen TEML</a:t>
                      </a:r>
                      <a:endParaRPr lang="tr-TR" sz="1800" dirty="0">
                        <a:effectLst/>
                        <a:latin typeface="Arial" pitchFamily="34" charset="0"/>
                        <a:ea typeface="Calibri"/>
                        <a:cs typeface="Arial" pitchFamily="34" charset="0"/>
                      </a:endParaRPr>
                    </a:p>
                  </a:txBody>
                  <a:tcPr marL="68580" marR="68580" marT="0" marB="0" anchor="ctr"/>
                </a:tc>
              </a:tr>
              <a:tr h="324036">
                <a:tc>
                  <a:txBody>
                    <a:bodyPr/>
                    <a:lstStyle/>
                    <a:p>
                      <a:pPr>
                        <a:lnSpc>
                          <a:spcPct val="115000"/>
                        </a:lnSpc>
                        <a:spcAft>
                          <a:spcPts val="0"/>
                        </a:spcAft>
                      </a:pPr>
                      <a:r>
                        <a:rPr lang="tr-TR" sz="1100">
                          <a:effectLst/>
                        </a:rPr>
                        <a:t>9</a:t>
                      </a:r>
                      <a:endParaRPr lang="tr-TR" sz="1100">
                        <a:effectLst/>
                        <a:latin typeface="Calibri"/>
                        <a:ea typeface="Calibri"/>
                        <a:cs typeface="Times New Roman"/>
                      </a:endParaRPr>
                    </a:p>
                  </a:txBody>
                  <a:tcPr marL="68580" marR="68580" marT="0" marB="0"/>
                </a:tc>
                <a:tc>
                  <a:txBody>
                    <a:bodyPr/>
                    <a:lstStyle/>
                    <a:p>
                      <a:pPr>
                        <a:lnSpc>
                          <a:spcPct val="115000"/>
                        </a:lnSpc>
                        <a:spcAft>
                          <a:spcPts val="0"/>
                        </a:spcAft>
                      </a:pPr>
                      <a:r>
                        <a:rPr lang="tr-TR" sz="1800" dirty="0">
                          <a:effectLst/>
                          <a:latin typeface="Arial" pitchFamily="34" charset="0"/>
                          <a:cs typeface="Arial" pitchFamily="34" charset="0"/>
                        </a:rPr>
                        <a:t>Ankara Gazi TEML</a:t>
                      </a:r>
                      <a:endParaRPr lang="tr-TR" sz="1800" dirty="0">
                        <a:effectLst/>
                        <a:latin typeface="Arial" pitchFamily="34" charset="0"/>
                        <a:ea typeface="Calibri"/>
                        <a:cs typeface="Arial" pitchFamily="34" charset="0"/>
                      </a:endParaRPr>
                    </a:p>
                  </a:txBody>
                  <a:tcPr marL="68580" marR="68580" marT="0" marB="0" anchor="ctr"/>
                </a:tc>
              </a:tr>
              <a:tr h="324036">
                <a:tc>
                  <a:txBody>
                    <a:bodyPr/>
                    <a:lstStyle/>
                    <a:p>
                      <a:pPr>
                        <a:lnSpc>
                          <a:spcPct val="115000"/>
                        </a:lnSpc>
                        <a:spcAft>
                          <a:spcPts val="0"/>
                        </a:spcAft>
                      </a:pPr>
                      <a:r>
                        <a:rPr lang="tr-TR" sz="1100">
                          <a:effectLst/>
                        </a:rPr>
                        <a:t>10</a:t>
                      </a:r>
                      <a:endParaRPr lang="tr-TR" sz="1100">
                        <a:effectLst/>
                        <a:latin typeface="Calibri"/>
                        <a:ea typeface="Calibri"/>
                        <a:cs typeface="Times New Roman"/>
                      </a:endParaRPr>
                    </a:p>
                  </a:txBody>
                  <a:tcPr marL="68580" marR="68580" marT="0" marB="0"/>
                </a:tc>
                <a:tc>
                  <a:txBody>
                    <a:bodyPr/>
                    <a:lstStyle/>
                    <a:p>
                      <a:pPr>
                        <a:lnSpc>
                          <a:spcPct val="115000"/>
                        </a:lnSpc>
                        <a:spcAft>
                          <a:spcPts val="0"/>
                        </a:spcAft>
                      </a:pPr>
                      <a:r>
                        <a:rPr lang="tr-TR" sz="1800" dirty="0">
                          <a:effectLst/>
                          <a:latin typeface="Arial" pitchFamily="34" charset="0"/>
                          <a:cs typeface="Arial" pitchFamily="34" charset="0"/>
                        </a:rPr>
                        <a:t>Erzincan TEML</a:t>
                      </a:r>
                      <a:endParaRPr lang="tr-TR" sz="1800" dirty="0">
                        <a:effectLst/>
                        <a:latin typeface="Arial" pitchFamily="34" charset="0"/>
                        <a:ea typeface="Calibri"/>
                        <a:cs typeface="Arial" pitchFamily="34" charset="0"/>
                      </a:endParaRPr>
                    </a:p>
                  </a:txBody>
                  <a:tcPr marL="68580" marR="68580" marT="0" marB="0" anchor="ctr"/>
                </a:tc>
              </a:tr>
              <a:tr h="324036">
                <a:tc>
                  <a:txBody>
                    <a:bodyPr/>
                    <a:lstStyle/>
                    <a:p>
                      <a:pPr>
                        <a:lnSpc>
                          <a:spcPct val="115000"/>
                        </a:lnSpc>
                        <a:spcAft>
                          <a:spcPts val="0"/>
                        </a:spcAft>
                      </a:pPr>
                      <a:r>
                        <a:rPr lang="tr-TR" sz="1100">
                          <a:effectLst/>
                        </a:rPr>
                        <a:t>11</a:t>
                      </a:r>
                      <a:endParaRPr lang="tr-TR" sz="1100">
                        <a:effectLst/>
                        <a:latin typeface="Calibri"/>
                        <a:ea typeface="Calibri"/>
                        <a:cs typeface="Times New Roman"/>
                      </a:endParaRPr>
                    </a:p>
                  </a:txBody>
                  <a:tcPr marL="68580" marR="68580" marT="0" marB="0"/>
                </a:tc>
                <a:tc>
                  <a:txBody>
                    <a:bodyPr/>
                    <a:lstStyle/>
                    <a:p>
                      <a:pPr>
                        <a:lnSpc>
                          <a:spcPct val="115000"/>
                        </a:lnSpc>
                        <a:spcAft>
                          <a:spcPts val="0"/>
                        </a:spcAft>
                      </a:pPr>
                      <a:r>
                        <a:rPr lang="tr-TR" sz="1800" dirty="0">
                          <a:effectLst/>
                          <a:latin typeface="Arial" pitchFamily="34" charset="0"/>
                          <a:cs typeface="Arial" pitchFamily="34" charset="0"/>
                        </a:rPr>
                        <a:t>İzmir Mesleki ve Teknik Eğitim Merkezi</a:t>
                      </a:r>
                      <a:endParaRPr lang="tr-TR" sz="1800" dirty="0">
                        <a:effectLst/>
                        <a:latin typeface="Arial" pitchFamily="34" charset="0"/>
                        <a:ea typeface="Calibri"/>
                        <a:cs typeface="Arial" pitchFamily="34" charset="0"/>
                      </a:endParaRPr>
                    </a:p>
                  </a:txBody>
                  <a:tcPr marL="68580" marR="68580" marT="0" marB="0" anchor="ctr"/>
                </a:tc>
              </a:tr>
              <a:tr h="324036">
                <a:tc>
                  <a:txBody>
                    <a:bodyPr/>
                    <a:lstStyle/>
                    <a:p>
                      <a:pPr>
                        <a:lnSpc>
                          <a:spcPct val="115000"/>
                        </a:lnSpc>
                        <a:spcAft>
                          <a:spcPts val="0"/>
                        </a:spcAft>
                      </a:pPr>
                      <a:r>
                        <a:rPr lang="tr-TR" sz="1100">
                          <a:effectLst/>
                        </a:rPr>
                        <a:t>12</a:t>
                      </a:r>
                      <a:endParaRPr lang="tr-TR" sz="1100">
                        <a:effectLst/>
                        <a:latin typeface="Calibri"/>
                        <a:ea typeface="Calibri"/>
                        <a:cs typeface="Times New Roman"/>
                      </a:endParaRPr>
                    </a:p>
                  </a:txBody>
                  <a:tcPr marL="68580" marR="68580" marT="0" marB="0"/>
                </a:tc>
                <a:tc>
                  <a:txBody>
                    <a:bodyPr/>
                    <a:lstStyle/>
                    <a:p>
                      <a:pPr>
                        <a:lnSpc>
                          <a:spcPct val="115000"/>
                        </a:lnSpc>
                        <a:spcAft>
                          <a:spcPts val="0"/>
                        </a:spcAft>
                      </a:pPr>
                      <a:r>
                        <a:rPr lang="tr-TR" sz="1800" dirty="0">
                          <a:effectLst/>
                          <a:latin typeface="Arial" pitchFamily="34" charset="0"/>
                          <a:cs typeface="Arial" pitchFamily="34" charset="0"/>
                        </a:rPr>
                        <a:t>Ankara Kızılcahamam TEML</a:t>
                      </a:r>
                      <a:endParaRPr lang="tr-TR" sz="1800" dirty="0">
                        <a:effectLst/>
                        <a:latin typeface="Arial" pitchFamily="34" charset="0"/>
                        <a:ea typeface="Calibri"/>
                        <a:cs typeface="Arial" pitchFamily="34" charset="0"/>
                      </a:endParaRPr>
                    </a:p>
                  </a:txBody>
                  <a:tcPr marL="68580" marR="68580" marT="0" marB="0" anchor="ctr"/>
                </a:tc>
              </a:tr>
            </a:tbl>
          </a:graphicData>
        </a:graphic>
      </p:graphicFrame>
      <p:sp>
        <p:nvSpPr>
          <p:cNvPr id="6" name="Başlık 1"/>
          <p:cNvSpPr>
            <a:spLocks noGrp="1"/>
          </p:cNvSpPr>
          <p:nvPr>
            <p:ph type="title"/>
          </p:nvPr>
        </p:nvSpPr>
        <p:spPr>
          <a:xfrm>
            <a:off x="395536" y="440413"/>
            <a:ext cx="4834880" cy="828000"/>
          </a:xfrm>
        </p:spPr>
        <p:txBody>
          <a:bodyPr>
            <a:normAutofit/>
          </a:bodyPr>
          <a:lstStyle/>
          <a:p>
            <a:r>
              <a:rPr lang="tr-TR" sz="2500" b="1" dirty="0"/>
              <a:t>KREDİLENDİRME</a:t>
            </a:r>
          </a:p>
        </p:txBody>
      </p:sp>
    </p:spTree>
    <p:extLst>
      <p:ext uri="{BB962C8B-B14F-4D97-AF65-F5344CB8AC3E}">
        <p14:creationId xmlns:p14="http://schemas.microsoft.com/office/powerpoint/2010/main" val="25080742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428106"/>
            <a:ext cx="4834880" cy="828000"/>
          </a:xfrm>
        </p:spPr>
        <p:txBody>
          <a:bodyPr>
            <a:normAutofit/>
          </a:bodyPr>
          <a:lstStyle/>
          <a:p>
            <a:r>
              <a:rPr lang="tr-TR" sz="2500" b="1" dirty="0"/>
              <a:t>SHY-66/147</a:t>
            </a:r>
          </a:p>
        </p:txBody>
      </p:sp>
      <p:sp>
        <p:nvSpPr>
          <p:cNvPr id="3" name="İçerik Yer Tutucusu 2"/>
          <p:cNvSpPr>
            <a:spLocks noGrp="1"/>
          </p:cNvSpPr>
          <p:nvPr>
            <p:ph sz="quarter" idx="15"/>
          </p:nvPr>
        </p:nvSpPr>
        <p:spPr/>
        <p:txBody>
          <a:bodyPr/>
          <a:lstStyle/>
          <a:p>
            <a:pPr marL="0" indent="0">
              <a:buNone/>
            </a:pPr>
            <a:endParaRPr lang="tr-TR" b="1" dirty="0" smtClean="0">
              <a:latin typeface="Arial" pitchFamily="34" charset="0"/>
              <a:cs typeface="Arial" pitchFamily="34" charset="0"/>
            </a:endParaRPr>
          </a:p>
          <a:p>
            <a:pPr marL="0" indent="0">
              <a:buNone/>
            </a:pPr>
            <a:endParaRPr lang="tr-TR" b="1" dirty="0">
              <a:latin typeface="Arial" pitchFamily="34" charset="0"/>
              <a:cs typeface="Arial" pitchFamily="34" charset="0"/>
            </a:endParaRPr>
          </a:p>
          <a:p>
            <a:pPr marL="0" indent="0">
              <a:buNone/>
            </a:pPr>
            <a:r>
              <a:rPr lang="tr-TR" b="1" dirty="0" smtClean="0">
                <a:latin typeface="Arial" pitchFamily="34" charset="0"/>
                <a:cs typeface="Arial" pitchFamily="34" charset="0"/>
              </a:rPr>
              <a:t>Kredilendirme</a:t>
            </a:r>
            <a:r>
              <a:rPr lang="tr-TR" b="1" dirty="0" smtClean="0">
                <a:latin typeface="Arial" pitchFamily="34" charset="0"/>
                <a:cs typeface="Arial" pitchFamily="34" charset="0"/>
              </a:rPr>
              <a:t>:</a:t>
            </a:r>
          </a:p>
          <a:p>
            <a:pPr>
              <a:buFont typeface="Wingdings" pitchFamily="2" charset="2"/>
              <a:buChar char="Ø"/>
            </a:pPr>
            <a:r>
              <a:rPr lang="tr-TR" dirty="0" smtClean="0">
                <a:latin typeface="Arial" pitchFamily="34" charset="0"/>
                <a:cs typeface="Arial" pitchFamily="34" charset="0"/>
              </a:rPr>
              <a:t>Alınan eğitimin, Ek-1.C Temel Bilgi Gerekliliklerine </a:t>
            </a:r>
            <a:r>
              <a:rPr lang="tr-TR" dirty="0">
                <a:latin typeface="Arial" pitchFamily="34" charset="0"/>
                <a:cs typeface="Arial" pitchFamily="34" charset="0"/>
              </a:rPr>
              <a:t>eşdeğer </a:t>
            </a:r>
            <a:r>
              <a:rPr lang="tr-TR" dirty="0" smtClean="0">
                <a:latin typeface="Arial" pitchFamily="34" charset="0"/>
                <a:cs typeface="Arial" pitchFamily="34" charset="0"/>
              </a:rPr>
              <a:t>olduğunun </a:t>
            </a:r>
            <a:r>
              <a:rPr lang="tr-TR" dirty="0">
                <a:latin typeface="Arial" pitchFamily="34" charset="0"/>
                <a:cs typeface="Arial" pitchFamily="34" charset="0"/>
              </a:rPr>
              <a:t>tespit </a:t>
            </a:r>
            <a:r>
              <a:rPr lang="tr-TR" dirty="0" smtClean="0">
                <a:latin typeface="Arial" pitchFamily="34" charset="0"/>
                <a:cs typeface="Arial" pitchFamily="34" charset="0"/>
              </a:rPr>
              <a:t>edilmesine istinaden, </a:t>
            </a:r>
            <a:r>
              <a:rPr lang="tr-TR" b="1" dirty="0">
                <a:latin typeface="Arial" pitchFamily="34" charset="0"/>
                <a:cs typeface="Arial" pitchFamily="34" charset="0"/>
              </a:rPr>
              <a:t>modül sınavlarından muafiyetin</a:t>
            </a:r>
            <a:r>
              <a:rPr lang="tr-TR" dirty="0">
                <a:latin typeface="Arial" pitchFamily="34" charset="0"/>
                <a:cs typeface="Arial" pitchFamily="34" charset="0"/>
              </a:rPr>
              <a:t> kazanılmasıdır</a:t>
            </a:r>
            <a:r>
              <a:rPr lang="tr-TR" dirty="0" smtClean="0">
                <a:latin typeface="Arial" pitchFamily="34" charset="0"/>
                <a:cs typeface="Arial" pitchFamily="34" charset="0"/>
              </a:rPr>
              <a:t>.</a:t>
            </a:r>
          </a:p>
          <a:p>
            <a:pPr marL="0" indent="0">
              <a:buNone/>
            </a:pPr>
            <a:endParaRPr lang="tr-TR" dirty="0"/>
          </a:p>
        </p:txBody>
      </p:sp>
    </p:spTree>
    <p:extLst>
      <p:ext uri="{BB962C8B-B14F-4D97-AF65-F5344CB8AC3E}">
        <p14:creationId xmlns:p14="http://schemas.microsoft.com/office/powerpoint/2010/main" val="8311815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440413"/>
            <a:ext cx="4834880" cy="828000"/>
          </a:xfrm>
        </p:spPr>
        <p:txBody>
          <a:bodyPr>
            <a:normAutofit/>
          </a:bodyPr>
          <a:lstStyle/>
          <a:p>
            <a:r>
              <a:rPr lang="tr-TR" sz="2500" b="1" dirty="0"/>
              <a:t>KREDİLENDİRME</a:t>
            </a:r>
          </a:p>
        </p:txBody>
      </p:sp>
      <p:sp>
        <p:nvSpPr>
          <p:cNvPr id="3" name="İçerik Yer Tutucusu 2"/>
          <p:cNvSpPr>
            <a:spLocks noGrp="1"/>
          </p:cNvSpPr>
          <p:nvPr>
            <p:ph sz="quarter" idx="15"/>
          </p:nvPr>
        </p:nvSpPr>
        <p:spPr/>
        <p:txBody>
          <a:bodyPr/>
          <a:lstStyle/>
          <a:p>
            <a:pPr marL="0" indent="0">
              <a:buNone/>
            </a:pPr>
            <a:endParaRPr lang="tr-TR" b="1" dirty="0" smtClean="0"/>
          </a:p>
          <a:p>
            <a:pPr marL="0" indent="0">
              <a:buNone/>
            </a:pPr>
            <a:endParaRPr lang="tr-TR" b="1" dirty="0"/>
          </a:p>
          <a:p>
            <a:pPr marL="0" indent="0">
              <a:buNone/>
            </a:pPr>
            <a:r>
              <a:rPr lang="tr-TR" b="1" dirty="0" smtClean="0"/>
              <a:t>Kredilendirmenin </a:t>
            </a:r>
            <a:r>
              <a:rPr lang="tr-TR" b="1" dirty="0"/>
              <a:t>K</a:t>
            </a:r>
            <a:r>
              <a:rPr lang="tr-TR" b="1" dirty="0" smtClean="0"/>
              <a:t>ullanılabileceği SHY-66 Lisans </a:t>
            </a:r>
            <a:r>
              <a:rPr lang="tr-TR" b="1" dirty="0"/>
              <a:t>İ</a:t>
            </a:r>
            <a:r>
              <a:rPr lang="tr-TR" b="1" dirty="0" smtClean="0"/>
              <a:t>şlemleri:</a:t>
            </a:r>
          </a:p>
          <a:p>
            <a:pPr>
              <a:buFont typeface="Wingdings" pitchFamily="2" charset="2"/>
              <a:buChar char="Ø"/>
            </a:pPr>
            <a:r>
              <a:rPr lang="tr-TR" dirty="0" smtClean="0"/>
              <a:t>Lisans Tanzimi,</a:t>
            </a:r>
            <a:endParaRPr lang="tr-TR" dirty="0"/>
          </a:p>
          <a:p>
            <a:pPr>
              <a:buFont typeface="Wingdings" pitchFamily="2" charset="2"/>
              <a:buChar char="Ø"/>
            </a:pPr>
            <a:r>
              <a:rPr lang="tr-TR" dirty="0"/>
              <a:t>K</a:t>
            </a:r>
            <a:r>
              <a:rPr lang="tr-TR" dirty="0" smtClean="0"/>
              <a:t>ategori İlavesi,</a:t>
            </a:r>
          </a:p>
          <a:p>
            <a:pPr>
              <a:buFont typeface="Wingdings" pitchFamily="2" charset="2"/>
              <a:buChar char="Ø"/>
            </a:pPr>
            <a:r>
              <a:rPr lang="tr-TR" dirty="0" smtClean="0"/>
              <a:t>Sınırlamaların Kaldırılması.</a:t>
            </a:r>
          </a:p>
          <a:p>
            <a:pPr>
              <a:buFont typeface="Wingdings" pitchFamily="2" charset="2"/>
              <a:buChar char="Ø"/>
            </a:pPr>
            <a:endParaRPr lang="tr-TR" dirty="0"/>
          </a:p>
          <a:p>
            <a:endParaRPr lang="tr-TR" dirty="0"/>
          </a:p>
        </p:txBody>
      </p:sp>
    </p:spTree>
    <p:extLst>
      <p:ext uri="{BB962C8B-B14F-4D97-AF65-F5344CB8AC3E}">
        <p14:creationId xmlns:p14="http://schemas.microsoft.com/office/powerpoint/2010/main" val="5889157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455401"/>
            <a:ext cx="4834880" cy="828000"/>
          </a:xfrm>
        </p:spPr>
        <p:txBody>
          <a:bodyPr>
            <a:normAutofit/>
          </a:bodyPr>
          <a:lstStyle/>
          <a:p>
            <a:r>
              <a:rPr lang="tr-TR" sz="2500" b="1" dirty="0"/>
              <a:t>KREDİLENDİRME</a:t>
            </a:r>
          </a:p>
        </p:txBody>
      </p:sp>
      <p:sp>
        <p:nvSpPr>
          <p:cNvPr id="3" name="İçerik Yer Tutucusu 2"/>
          <p:cNvSpPr>
            <a:spLocks noGrp="1"/>
          </p:cNvSpPr>
          <p:nvPr>
            <p:ph sz="quarter" idx="15"/>
          </p:nvPr>
        </p:nvSpPr>
        <p:spPr/>
        <p:txBody>
          <a:bodyPr/>
          <a:lstStyle/>
          <a:p>
            <a:pPr marL="0" indent="0">
              <a:buNone/>
            </a:pPr>
            <a:r>
              <a:rPr lang="tr-TR" b="1" dirty="0"/>
              <a:t>Genel </a:t>
            </a:r>
            <a:r>
              <a:rPr lang="tr-TR" b="1" dirty="0" smtClean="0"/>
              <a:t>Müdürlük </a:t>
            </a:r>
            <a:r>
              <a:rPr lang="tr-TR" b="1" dirty="0"/>
              <a:t>aşağıda belirtilen kurumlardan alınan eğitim için kredilendirme yapabilir: </a:t>
            </a:r>
          </a:p>
          <a:p>
            <a:pPr>
              <a:buFont typeface="Wingdings" pitchFamily="2" charset="2"/>
              <a:buChar char="Ø"/>
            </a:pPr>
            <a:r>
              <a:rPr lang="tr-TR" dirty="0"/>
              <a:t>1. Türkiye Cumhuriyeti’ndeki bir eğitim kurumu, </a:t>
            </a:r>
          </a:p>
          <a:p>
            <a:pPr>
              <a:buFont typeface="Wingdings" pitchFamily="2" charset="2"/>
              <a:buChar char="Ø"/>
            </a:pPr>
            <a:r>
              <a:rPr lang="tr-TR" dirty="0"/>
              <a:t>2. Genel Müdürlüğün kredilendirmeyle ilgili ikili anlaşma yaptığı bir ülkedeki eğitim kurumu, </a:t>
            </a:r>
            <a:r>
              <a:rPr lang="tr-TR" dirty="0" smtClean="0"/>
              <a:t>(İlgili otoritenin kredilendirme raporu da istenir)</a:t>
            </a:r>
            <a:endParaRPr lang="tr-TR" dirty="0"/>
          </a:p>
          <a:p>
            <a:pPr>
              <a:buFont typeface="Wingdings" pitchFamily="2" charset="2"/>
              <a:buChar char="Ø"/>
            </a:pPr>
            <a:r>
              <a:rPr lang="tr-TR" dirty="0"/>
              <a:t>3. EASA üye ülkelerindeki bir eğitim </a:t>
            </a:r>
            <a:r>
              <a:rPr lang="tr-TR" dirty="0" smtClean="0"/>
              <a:t>kurumu. (ilgili </a:t>
            </a:r>
            <a:r>
              <a:rPr lang="tr-TR" dirty="0"/>
              <a:t>otoritenin kredilendirme raporu da </a:t>
            </a:r>
            <a:r>
              <a:rPr lang="tr-TR" dirty="0" smtClean="0"/>
              <a:t>istenir) </a:t>
            </a:r>
            <a:endParaRPr lang="tr-TR" dirty="0"/>
          </a:p>
        </p:txBody>
      </p:sp>
      <p:sp>
        <p:nvSpPr>
          <p:cNvPr id="4" name="Metin Yer Tutucusu 3"/>
          <p:cNvSpPr>
            <a:spLocks noGrp="1"/>
          </p:cNvSpPr>
          <p:nvPr>
            <p:ph type="body" sz="quarter" idx="16"/>
          </p:nvPr>
        </p:nvSpPr>
        <p:spPr/>
        <p:txBody>
          <a:bodyPr/>
          <a:lstStyle/>
          <a:p>
            <a:r>
              <a:rPr lang="tr-TR" dirty="0"/>
              <a:t>SHY-66’ya göre modül sınavlarına kredilendirme yapılması, SHT-66 Ek-1.Talimatın Yürütülmesine Yönelik Açıklamalar bölümünde yer alan Tablo-18’de belirtilen usullere uygun olarak yapılır.</a:t>
            </a:r>
          </a:p>
          <a:p>
            <a:endParaRPr lang="tr-TR" dirty="0"/>
          </a:p>
        </p:txBody>
      </p:sp>
    </p:spTree>
    <p:extLst>
      <p:ext uri="{BB962C8B-B14F-4D97-AF65-F5344CB8AC3E}">
        <p14:creationId xmlns:p14="http://schemas.microsoft.com/office/powerpoint/2010/main" val="2438015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455401"/>
            <a:ext cx="4834880" cy="828000"/>
          </a:xfrm>
        </p:spPr>
        <p:txBody>
          <a:bodyPr>
            <a:normAutofit/>
          </a:bodyPr>
          <a:lstStyle/>
          <a:p>
            <a:r>
              <a:rPr lang="tr-TR" sz="2500" b="1" dirty="0" smtClean="0"/>
              <a:t>KREDİLENDİRME SÜRECİ</a:t>
            </a:r>
            <a:endParaRPr lang="tr-TR" sz="2500" b="1"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5" y="5642167"/>
            <a:ext cx="5976663" cy="999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ikdörtgen 3"/>
          <p:cNvSpPr/>
          <p:nvPr/>
        </p:nvSpPr>
        <p:spPr>
          <a:xfrm>
            <a:off x="3311860" y="1268760"/>
            <a:ext cx="2520280"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BAŞVURU</a:t>
            </a:r>
            <a:endParaRPr lang="tr-TR" dirty="0"/>
          </a:p>
        </p:txBody>
      </p:sp>
      <p:sp>
        <p:nvSpPr>
          <p:cNvPr id="6" name="Dikdörtgen 5"/>
          <p:cNvSpPr/>
          <p:nvPr/>
        </p:nvSpPr>
        <p:spPr>
          <a:xfrm>
            <a:off x="3311860" y="2350378"/>
            <a:ext cx="2520280"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DEĞERLENDİRME VE ONAY</a:t>
            </a:r>
            <a:endParaRPr lang="tr-TR" dirty="0"/>
          </a:p>
        </p:txBody>
      </p:sp>
      <p:sp>
        <p:nvSpPr>
          <p:cNvPr id="7" name="Dikdörtgen 6"/>
          <p:cNvSpPr/>
          <p:nvPr/>
        </p:nvSpPr>
        <p:spPr>
          <a:xfrm>
            <a:off x="3311860" y="3394494"/>
            <a:ext cx="2520280"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FORM 19K</a:t>
            </a:r>
            <a:endParaRPr lang="tr-TR" dirty="0"/>
          </a:p>
        </p:txBody>
      </p:sp>
      <p:sp>
        <p:nvSpPr>
          <p:cNvPr id="8" name="Dikdörtgen 7"/>
          <p:cNvSpPr/>
          <p:nvPr/>
        </p:nvSpPr>
        <p:spPr>
          <a:xfrm>
            <a:off x="3311860" y="4454364"/>
            <a:ext cx="2520280" cy="8468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FORM 19K DEĞERLENDİRME VE ONAY</a:t>
            </a:r>
            <a:endParaRPr lang="tr-TR" dirty="0"/>
          </a:p>
        </p:txBody>
      </p:sp>
      <p:sp>
        <p:nvSpPr>
          <p:cNvPr id="5" name="Aşağı Ok 4"/>
          <p:cNvSpPr/>
          <p:nvPr/>
        </p:nvSpPr>
        <p:spPr>
          <a:xfrm>
            <a:off x="4391980" y="1934085"/>
            <a:ext cx="360040" cy="3837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Aşağı Ok 9"/>
          <p:cNvSpPr/>
          <p:nvPr/>
        </p:nvSpPr>
        <p:spPr>
          <a:xfrm>
            <a:off x="4391980" y="2996952"/>
            <a:ext cx="360040" cy="3837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Aşağı Ok 10"/>
          <p:cNvSpPr/>
          <p:nvPr/>
        </p:nvSpPr>
        <p:spPr>
          <a:xfrm>
            <a:off x="4391980" y="4042566"/>
            <a:ext cx="360040" cy="3837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6796130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188640"/>
            <a:ext cx="4834880" cy="864096"/>
          </a:xfrm>
        </p:spPr>
        <p:txBody>
          <a:bodyPr>
            <a:normAutofit fontScale="90000"/>
          </a:bodyPr>
          <a:lstStyle/>
          <a:p>
            <a:r>
              <a:rPr lang="tr-TR" dirty="0" smtClean="0"/>
              <a:t/>
            </a:r>
            <a:br>
              <a:rPr lang="tr-TR" dirty="0" smtClean="0"/>
            </a:br>
            <a:r>
              <a:rPr lang="tr-TR" b="1" dirty="0" smtClean="0"/>
              <a:t>Kredilendirme Raporu</a:t>
            </a:r>
            <a:endParaRPr lang="tr-TR" b="1" dirty="0"/>
          </a:p>
        </p:txBody>
      </p:sp>
      <p:sp>
        <p:nvSpPr>
          <p:cNvPr id="3" name="İçerik Yer Tutucusu 2"/>
          <p:cNvSpPr>
            <a:spLocks noGrp="1"/>
          </p:cNvSpPr>
          <p:nvPr>
            <p:ph sz="quarter" idx="15"/>
          </p:nvPr>
        </p:nvSpPr>
        <p:spPr/>
        <p:txBody>
          <a:bodyPr/>
          <a:lstStyle/>
          <a:p>
            <a:endParaRPr lang="tr-TR" dirty="0"/>
          </a:p>
        </p:txBody>
      </p:sp>
      <p:sp>
        <p:nvSpPr>
          <p:cNvPr id="4" name="Metin Yer Tutucusu 3"/>
          <p:cNvSpPr>
            <a:spLocks noGrp="1"/>
          </p:cNvSpPr>
          <p:nvPr>
            <p:ph type="body" sz="quarter" idx="16"/>
          </p:nvPr>
        </p:nvSpPr>
        <p:spPr/>
        <p:txBody>
          <a:bodyPr/>
          <a:lstStyle/>
          <a:p>
            <a:endParaRPr lang="tr-T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268760"/>
            <a:ext cx="8064896" cy="4612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347909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440413"/>
            <a:ext cx="4834880" cy="828000"/>
          </a:xfrm>
        </p:spPr>
        <p:txBody>
          <a:bodyPr>
            <a:normAutofit/>
          </a:bodyPr>
          <a:lstStyle/>
          <a:p>
            <a:r>
              <a:rPr lang="tr-TR" sz="2500" b="1" dirty="0"/>
              <a:t>KREDİLENDİRME</a:t>
            </a:r>
          </a:p>
        </p:txBody>
      </p:sp>
      <p:sp>
        <p:nvSpPr>
          <p:cNvPr id="3" name="İçerik Yer Tutucusu 2"/>
          <p:cNvSpPr>
            <a:spLocks noGrp="1"/>
          </p:cNvSpPr>
          <p:nvPr>
            <p:ph sz="quarter" idx="15"/>
          </p:nvPr>
        </p:nvSpPr>
        <p:spPr/>
        <p:txBody>
          <a:bodyPr>
            <a:normAutofit/>
          </a:bodyPr>
          <a:lstStyle/>
          <a:p>
            <a:pPr marL="0" indent="0">
              <a:buNone/>
            </a:pPr>
            <a:r>
              <a:rPr lang="tr-TR" b="1" dirty="0"/>
              <a:t>Kredilendirme </a:t>
            </a:r>
            <a:r>
              <a:rPr lang="tr-TR" b="1" dirty="0" smtClean="0"/>
              <a:t>raporunun oluşturulması: </a:t>
            </a:r>
          </a:p>
          <a:p>
            <a:pPr>
              <a:buFont typeface="Wingdings" pitchFamily="2" charset="2"/>
              <a:buChar char="Ø"/>
            </a:pPr>
            <a:r>
              <a:rPr lang="tr-TR" dirty="0" smtClean="0"/>
              <a:t>Genel </a:t>
            </a:r>
            <a:r>
              <a:rPr lang="tr-TR" dirty="0"/>
              <a:t>Müdürlük </a:t>
            </a:r>
            <a:r>
              <a:rPr lang="tr-TR" dirty="0" smtClean="0"/>
              <a:t>SHT-66 </a:t>
            </a:r>
            <a:r>
              <a:rPr lang="tr-TR" dirty="0"/>
              <a:t>Hava Aracı Bakım Personeli Lisansı </a:t>
            </a:r>
            <a:r>
              <a:rPr lang="tr-TR" dirty="0" smtClean="0"/>
              <a:t>Talimatı</a:t>
            </a:r>
            <a:r>
              <a:rPr lang="tr-TR" dirty="0"/>
              <a:t> </a:t>
            </a:r>
            <a:r>
              <a:rPr lang="tr-TR" dirty="0" smtClean="0"/>
              <a:t>Ek-1.H’de </a:t>
            </a:r>
            <a:r>
              <a:rPr lang="tr-TR" dirty="0"/>
              <a:t>bulunan </a:t>
            </a:r>
            <a:r>
              <a:rPr lang="tr-TR" dirty="0" smtClean="0"/>
              <a:t>kredilendirme </a:t>
            </a:r>
            <a:r>
              <a:rPr lang="tr-TR" dirty="0"/>
              <a:t>raporuna dayalı olarak modüllerde kredilendirme </a:t>
            </a:r>
            <a:r>
              <a:rPr lang="tr-TR" dirty="0" smtClean="0"/>
              <a:t>yapabilir.</a:t>
            </a:r>
            <a:endParaRPr lang="tr-TR" dirty="0"/>
          </a:p>
          <a:p>
            <a:pPr>
              <a:buFont typeface="Wingdings" pitchFamily="2" charset="2"/>
              <a:buChar char="Ø"/>
            </a:pPr>
            <a:r>
              <a:rPr lang="tr-TR" dirty="0" smtClean="0"/>
              <a:t>Kredilendirme </a:t>
            </a:r>
            <a:r>
              <a:rPr lang="tr-TR" dirty="0"/>
              <a:t>yapılabilecek modüller: </a:t>
            </a:r>
            <a:r>
              <a:rPr lang="tr-TR" dirty="0">
                <a:solidFill>
                  <a:srgbClr val="FF0000"/>
                </a:solidFill>
              </a:rPr>
              <a:t>1, 2, 3, 4, 5, 6, 8, 9, </a:t>
            </a:r>
            <a:r>
              <a:rPr lang="tr-TR" dirty="0" smtClean="0">
                <a:solidFill>
                  <a:srgbClr val="FF0000"/>
                </a:solidFill>
              </a:rPr>
              <a:t>10 </a:t>
            </a:r>
          </a:p>
          <a:p>
            <a:pPr lvl="0">
              <a:buFont typeface="Wingdings" pitchFamily="2" charset="2"/>
              <a:buChar char="Ø"/>
            </a:pPr>
            <a:r>
              <a:rPr lang="tr-TR" dirty="0"/>
              <a:t>Genel Müdürlük tarafından; </a:t>
            </a:r>
            <a:r>
              <a:rPr lang="tr-TR" b="1" dirty="0" smtClean="0"/>
              <a:t>süre</a:t>
            </a:r>
            <a:r>
              <a:rPr lang="tr-TR" dirty="0" smtClean="0"/>
              <a:t>, </a:t>
            </a:r>
            <a:r>
              <a:rPr lang="tr-TR" b="1" dirty="0" smtClean="0"/>
              <a:t>içerik ve seviye </a:t>
            </a:r>
            <a:r>
              <a:rPr lang="tr-TR" dirty="0" smtClean="0"/>
              <a:t>açısından </a:t>
            </a:r>
            <a:r>
              <a:rPr lang="tr-TR" dirty="0"/>
              <a:t>değerlendirme yapılır.</a:t>
            </a:r>
          </a:p>
          <a:p>
            <a:pPr>
              <a:buFont typeface="Wingdings" pitchFamily="2" charset="2"/>
              <a:buChar char="Ø"/>
            </a:pPr>
            <a:endParaRPr lang="tr-TR" dirty="0"/>
          </a:p>
          <a:p>
            <a:pPr marL="0" indent="0">
              <a:buNone/>
            </a:pPr>
            <a:endParaRPr lang="tr-TR" dirty="0" smtClean="0"/>
          </a:p>
          <a:p>
            <a:pPr marL="0" indent="0">
              <a:buNone/>
            </a:pPr>
            <a:endParaRPr lang="tr-TR" dirty="0"/>
          </a:p>
        </p:txBody>
      </p:sp>
      <p:sp>
        <p:nvSpPr>
          <p:cNvPr id="4" name="Metin Yer Tutucusu 3"/>
          <p:cNvSpPr>
            <a:spLocks noGrp="1"/>
          </p:cNvSpPr>
          <p:nvPr>
            <p:ph type="body" sz="quarter" idx="16"/>
          </p:nvPr>
        </p:nvSpPr>
        <p:spPr/>
        <p:txBody>
          <a:bodyPr/>
          <a:lstStyle/>
          <a:p>
            <a:r>
              <a:rPr lang="tr-TR" dirty="0"/>
              <a:t>SHY-66’ya göre modül sınavlarına kredilendirme yapılması, SHT-66 Ek-1.Talimatın Yürütülmesine Yönelik Açıklamalar bölümünde yer alan Tablo-18’de belirtilen usullere uygun olarak yapılır.</a:t>
            </a:r>
          </a:p>
          <a:p>
            <a:endParaRPr lang="tr-TR" dirty="0"/>
          </a:p>
        </p:txBody>
      </p:sp>
    </p:spTree>
    <p:extLst>
      <p:ext uri="{BB962C8B-B14F-4D97-AF65-F5344CB8AC3E}">
        <p14:creationId xmlns:p14="http://schemas.microsoft.com/office/powerpoint/2010/main" val="31694389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5"/>
          </p:nvPr>
        </p:nvSpPr>
        <p:spPr/>
        <p:txBody>
          <a:bodyPr/>
          <a:lstStyle/>
          <a:p>
            <a:pPr marL="0" indent="0">
              <a:buNone/>
            </a:pPr>
            <a:r>
              <a:rPr lang="tr-TR" b="1" dirty="0"/>
              <a:t>Süre: </a:t>
            </a:r>
          </a:p>
          <a:p>
            <a:pPr marL="0" indent="0">
              <a:buNone/>
            </a:pPr>
            <a:r>
              <a:rPr lang="tr-TR" dirty="0"/>
              <a:t>Lisans kategorisine uygun teknik eğitime ilişkin süreleri içeren müfredat (öğretim programı) sunulmalıdır</a:t>
            </a:r>
            <a:r>
              <a:rPr lang="tr-TR" dirty="0" smtClean="0"/>
              <a:t>. </a:t>
            </a:r>
          </a:p>
          <a:p>
            <a:pPr marL="0" indent="0">
              <a:buNone/>
            </a:pPr>
            <a:r>
              <a:rPr lang="tr-TR" b="1" dirty="0" smtClean="0"/>
              <a:t>İçerik:</a:t>
            </a:r>
          </a:p>
          <a:p>
            <a:pPr marL="0" indent="0">
              <a:buNone/>
            </a:pPr>
            <a:r>
              <a:rPr lang="tr-TR" dirty="0" smtClean="0"/>
              <a:t>Teknik </a:t>
            </a:r>
            <a:r>
              <a:rPr lang="tr-TR" dirty="0"/>
              <a:t>eğitim içeriği, </a:t>
            </a:r>
            <a:r>
              <a:rPr lang="tr-TR" dirty="0" smtClean="0"/>
              <a:t>SHT-66 </a:t>
            </a:r>
            <a:r>
              <a:rPr lang="tr-TR" dirty="0"/>
              <a:t>Hava Aracı Bakım Personeli Lisansı Talimatı Ek-1.C’de Temel Bilgi </a:t>
            </a:r>
            <a:r>
              <a:rPr lang="tr-TR" dirty="0" smtClean="0"/>
              <a:t>Gereklilikleri </a:t>
            </a:r>
            <a:r>
              <a:rPr lang="tr-TR" dirty="0"/>
              <a:t>kapsamındaki modüller, alt modüller, konular ve bilgi seviyeleri </a:t>
            </a:r>
            <a:r>
              <a:rPr lang="tr-TR" dirty="0" smtClean="0"/>
              <a:t>ile talep </a:t>
            </a:r>
            <a:r>
              <a:rPr lang="tr-TR" dirty="0"/>
              <a:t>edilen her bir modül veya alt modüle eşdeğer olmalıdır</a:t>
            </a:r>
            <a:r>
              <a:rPr lang="tr-TR" dirty="0" smtClean="0"/>
              <a:t>.</a:t>
            </a:r>
            <a:r>
              <a:rPr lang="tr-TR" dirty="0"/>
              <a:t> </a:t>
            </a:r>
            <a:endParaRPr lang="tr-TR" dirty="0" smtClean="0"/>
          </a:p>
          <a:p>
            <a:pPr marL="0" indent="0">
              <a:buNone/>
            </a:pPr>
            <a:endParaRPr lang="tr-TR" b="1" dirty="0"/>
          </a:p>
        </p:txBody>
      </p:sp>
      <p:sp>
        <p:nvSpPr>
          <p:cNvPr id="4" name="Metin Yer Tutucusu 3"/>
          <p:cNvSpPr>
            <a:spLocks noGrp="1"/>
          </p:cNvSpPr>
          <p:nvPr>
            <p:ph type="body" sz="quarter" idx="16"/>
          </p:nvPr>
        </p:nvSpPr>
        <p:spPr/>
        <p:txBody>
          <a:bodyPr/>
          <a:lstStyle/>
          <a:p>
            <a:r>
              <a:rPr lang="tr-TR" dirty="0"/>
              <a:t>SHY-66’ya göre modül sınavlarına kredilendirme yapılması, SHT-66 Ek-1.Talimatın Yürütülmesine Yönelik Açıklamalar bölümünde yer alan Tablo-18’de belirtilen usullere uygun olarak yapılır.</a:t>
            </a:r>
          </a:p>
          <a:p>
            <a:endParaRPr lang="tr-TR" dirty="0"/>
          </a:p>
        </p:txBody>
      </p:sp>
      <p:sp>
        <p:nvSpPr>
          <p:cNvPr id="6" name="Başlık 1"/>
          <p:cNvSpPr>
            <a:spLocks noGrp="1"/>
          </p:cNvSpPr>
          <p:nvPr>
            <p:ph type="title"/>
          </p:nvPr>
        </p:nvSpPr>
        <p:spPr>
          <a:xfrm>
            <a:off x="395536" y="476671"/>
            <a:ext cx="4834880" cy="791741"/>
          </a:xfrm>
        </p:spPr>
        <p:txBody>
          <a:bodyPr>
            <a:normAutofit/>
          </a:bodyPr>
          <a:lstStyle/>
          <a:p>
            <a:r>
              <a:rPr lang="tr-TR" sz="2500" b="1" dirty="0"/>
              <a:t>KREDİLENDİRME</a:t>
            </a:r>
          </a:p>
        </p:txBody>
      </p:sp>
    </p:spTree>
    <p:extLst>
      <p:ext uri="{BB962C8B-B14F-4D97-AF65-F5344CB8AC3E}">
        <p14:creationId xmlns:p14="http://schemas.microsoft.com/office/powerpoint/2010/main" val="23516496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404664"/>
            <a:ext cx="4834880" cy="648072"/>
          </a:xfrm>
        </p:spPr>
        <p:txBody>
          <a:bodyPr>
            <a:normAutofit fontScale="90000"/>
          </a:bodyPr>
          <a:lstStyle/>
          <a:p>
            <a:r>
              <a:rPr lang="tr-TR" b="1" dirty="0"/>
              <a:t>KREDİLENDİRM</a:t>
            </a:r>
            <a:r>
              <a:rPr lang="tr-TR" dirty="0"/>
              <a:t>E</a:t>
            </a:r>
            <a:br>
              <a:rPr lang="tr-TR" dirty="0"/>
            </a:br>
            <a:r>
              <a:rPr lang="tr-TR" dirty="0" smtClean="0"/>
              <a:t/>
            </a:r>
            <a:br>
              <a:rPr lang="tr-TR" dirty="0" smtClean="0"/>
            </a:br>
            <a:endParaRPr lang="tr-TR" dirty="0"/>
          </a:p>
        </p:txBody>
      </p:sp>
      <p:sp>
        <p:nvSpPr>
          <p:cNvPr id="3" name="İçerik Yer Tutucusu 2"/>
          <p:cNvSpPr>
            <a:spLocks noGrp="1"/>
          </p:cNvSpPr>
          <p:nvPr>
            <p:ph sz="quarter" idx="15"/>
          </p:nvPr>
        </p:nvSpPr>
        <p:spPr/>
        <p:txBody>
          <a:bodyPr>
            <a:normAutofit/>
          </a:bodyPr>
          <a:lstStyle/>
          <a:p>
            <a:pPr marL="0" indent="0">
              <a:buNone/>
            </a:pPr>
            <a:r>
              <a:rPr lang="tr-TR" b="1" dirty="0" smtClean="0"/>
              <a:t>Seviye :</a:t>
            </a:r>
            <a:endParaRPr lang="tr-TR" b="1" dirty="0"/>
          </a:p>
          <a:p>
            <a:pPr>
              <a:buFont typeface="Wingdings" pitchFamily="2" charset="2"/>
              <a:buChar char="Ø"/>
            </a:pPr>
            <a:r>
              <a:rPr lang="tr-TR" dirty="0"/>
              <a:t>SEVİYE 1: Konunun asli unsurları ile aşinalık (konuyu tanımlayabilme) </a:t>
            </a:r>
          </a:p>
          <a:p>
            <a:pPr>
              <a:buFont typeface="Wingdings" pitchFamily="2" charset="2"/>
              <a:buChar char="Ø"/>
            </a:pPr>
            <a:r>
              <a:rPr lang="tr-TR" dirty="0" smtClean="0"/>
              <a:t>SEVİYE </a:t>
            </a:r>
            <a:r>
              <a:rPr lang="tr-TR" dirty="0"/>
              <a:t>2: Konunun teorik ve pratik yönlerine ilişkin genel bilgi ve söz konusu bilgiyi tatbik edebilme becerisi. (Konunun detaylarını bilme ve </a:t>
            </a:r>
            <a:r>
              <a:rPr lang="tr-TR" dirty="0" smtClean="0"/>
              <a:t>uygulama)</a:t>
            </a:r>
          </a:p>
          <a:p>
            <a:pPr>
              <a:buFont typeface="Wingdings" pitchFamily="2" charset="2"/>
              <a:buChar char="Ø"/>
            </a:pPr>
            <a:r>
              <a:rPr lang="tr-TR" dirty="0" smtClean="0"/>
              <a:t>SEVİYE </a:t>
            </a:r>
            <a:r>
              <a:rPr lang="tr-TR" dirty="0"/>
              <a:t>3: Konunun teorik ve pratik yönlerine ilişkin detaylı bilgi ve bilginin ayrı unsurlarını mantıklı ve kapsamlı bir şekilde birleştirebilme ve tatbik edebilme becerisi. (Konuyu karşılaştırarak uygulayabilme</a:t>
            </a:r>
            <a:r>
              <a:rPr lang="tr-TR" dirty="0" smtClean="0"/>
              <a:t>)</a:t>
            </a:r>
            <a:endParaRPr lang="tr-TR" dirty="0">
              <a:solidFill>
                <a:srgbClr val="FF0000"/>
              </a:solidFill>
            </a:endParaRPr>
          </a:p>
          <a:p>
            <a:pPr marL="0" indent="0">
              <a:buNone/>
            </a:pPr>
            <a:endParaRPr lang="tr-TR" dirty="0" smtClean="0"/>
          </a:p>
          <a:p>
            <a:pPr marL="0" indent="0">
              <a:buNone/>
            </a:pPr>
            <a:endParaRPr lang="tr-TR" dirty="0"/>
          </a:p>
        </p:txBody>
      </p:sp>
      <p:sp>
        <p:nvSpPr>
          <p:cNvPr id="4" name="Metin Yer Tutucusu 3"/>
          <p:cNvSpPr>
            <a:spLocks noGrp="1"/>
          </p:cNvSpPr>
          <p:nvPr>
            <p:ph type="body" sz="quarter" idx="16"/>
          </p:nvPr>
        </p:nvSpPr>
        <p:spPr/>
        <p:txBody>
          <a:bodyPr/>
          <a:lstStyle/>
          <a:p>
            <a:r>
              <a:rPr lang="tr-TR" dirty="0"/>
              <a:t>SHY-66’ya göre modül sınavlarına kredilendirme yapılması, SHT-66 Ek-1.Talimatın Yürütülmesine Yönelik Açıklamalar bölümünde yer alan Tablo-18’de belirtilen usullere uygun olarak yapılır.</a:t>
            </a:r>
          </a:p>
          <a:p>
            <a:endParaRPr lang="tr-TR" dirty="0"/>
          </a:p>
        </p:txBody>
      </p:sp>
    </p:spTree>
    <p:extLst>
      <p:ext uri="{BB962C8B-B14F-4D97-AF65-F5344CB8AC3E}">
        <p14:creationId xmlns:p14="http://schemas.microsoft.com/office/powerpoint/2010/main" val="226660851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949</TotalTime>
  <Words>823</Words>
  <Application>Microsoft Office PowerPoint</Application>
  <PresentationFormat>Ekran Gösterisi (4:3)</PresentationFormat>
  <Paragraphs>110</Paragraphs>
  <Slides>16</Slides>
  <Notes>12</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1_Ofis Teması</vt:lpstr>
      <vt:lpstr>SHY-66/147</vt:lpstr>
      <vt:lpstr>SHY-66/147</vt:lpstr>
      <vt:lpstr>KREDİLENDİRME</vt:lpstr>
      <vt:lpstr>KREDİLENDİRME</vt:lpstr>
      <vt:lpstr>KREDİLENDİRME SÜRECİ</vt:lpstr>
      <vt:lpstr> Kredilendirme Raporu</vt:lpstr>
      <vt:lpstr>KREDİLENDİRME</vt:lpstr>
      <vt:lpstr>KREDİLENDİRME</vt:lpstr>
      <vt:lpstr>KREDİLENDİRME  </vt:lpstr>
      <vt:lpstr>PowerPoint Sunusu</vt:lpstr>
      <vt:lpstr>PowerPoint Sunusu</vt:lpstr>
      <vt:lpstr>KREDİLENDİRME</vt:lpstr>
      <vt:lpstr>KREDİLENDİRME</vt:lpstr>
      <vt:lpstr>KREDİLENDİRME</vt:lpstr>
      <vt:lpstr>KREDİLENDİRME</vt:lpstr>
      <vt:lpstr>KREDİLENDİRME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SHY-66/147</dc:title>
  <dc:creator>user</dc:creator>
  <cp:lastModifiedBy>user</cp:lastModifiedBy>
  <cp:revision>61</cp:revision>
  <dcterms:created xsi:type="dcterms:W3CDTF">2016-04-08T15:58:51Z</dcterms:created>
  <dcterms:modified xsi:type="dcterms:W3CDTF">2016-04-20T07:50:34Z</dcterms:modified>
</cp:coreProperties>
</file>